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62" r:id="rId4"/>
    <p:sldId id="258" r:id="rId5"/>
    <p:sldId id="259" r:id="rId6"/>
    <p:sldId id="269" r:id="rId7"/>
    <p:sldId id="260" r:id="rId8"/>
    <p:sldId id="270" r:id="rId9"/>
    <p:sldId id="263" r:id="rId10"/>
    <p:sldId id="264" r:id="rId11"/>
    <p:sldId id="265" r:id="rId12"/>
    <p:sldId id="266" r:id="rId13"/>
    <p:sldId id="274" r:id="rId14"/>
    <p:sldId id="275" r:id="rId15"/>
    <p:sldId id="295" r:id="rId16"/>
    <p:sldId id="276" r:id="rId17"/>
    <p:sldId id="277" r:id="rId18"/>
    <p:sldId id="278" r:id="rId19"/>
    <p:sldId id="287" r:id="rId20"/>
    <p:sldId id="279" r:id="rId21"/>
    <p:sldId id="289" r:id="rId22"/>
    <p:sldId id="288" r:id="rId23"/>
    <p:sldId id="281" r:id="rId24"/>
    <p:sldId id="282" r:id="rId25"/>
    <p:sldId id="283" r:id="rId26"/>
    <p:sldId id="284" r:id="rId27"/>
    <p:sldId id="285" r:id="rId28"/>
    <p:sldId id="286" r:id="rId29"/>
    <p:sldId id="290" r:id="rId30"/>
    <p:sldId id="291" r:id="rId31"/>
    <p:sldId id="292" r:id="rId32"/>
    <p:sldId id="293" r:id="rId33"/>
    <p:sldId id="29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6" d="100"/>
          <a:sy n="66" d="100"/>
        </p:scale>
        <p:origin x="6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827B-08BB-42BD-96DB-16608C8E2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126E0C-5E6B-4482-9C54-236C9469CE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0D02AB-851C-44FB-B9E4-AFBC5AF094B0}"/>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5" name="Footer Placeholder 4">
            <a:extLst>
              <a:ext uri="{FF2B5EF4-FFF2-40B4-BE49-F238E27FC236}">
                <a16:creationId xmlns:a16="http://schemas.microsoft.com/office/drawing/2014/main" id="{5E043D92-0A37-4234-916B-027AC7A87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0E0A28-6ECE-40A8-9AAE-81F97C978B07}"/>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259666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6A65-E9A5-49D5-9D13-EDBD845BBD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6F3014-EEBC-4FFD-8BDC-2C0FF7C17B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90059-FC75-4717-9954-2BC6F213FF58}"/>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5" name="Footer Placeholder 4">
            <a:extLst>
              <a:ext uri="{FF2B5EF4-FFF2-40B4-BE49-F238E27FC236}">
                <a16:creationId xmlns:a16="http://schemas.microsoft.com/office/drawing/2014/main" id="{C9A37BEE-F928-42E5-ABB5-0FFE222E4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DF2A7-5683-48D0-A628-5E5A8CED9582}"/>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355467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2A16C7-A7A2-4595-8C1F-EBB2D979CC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0A92C5-63AE-49F1-BC6A-3CF246E94D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35D108-38AE-4836-A680-AC7E13640563}"/>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5" name="Footer Placeholder 4">
            <a:extLst>
              <a:ext uri="{FF2B5EF4-FFF2-40B4-BE49-F238E27FC236}">
                <a16:creationId xmlns:a16="http://schemas.microsoft.com/office/drawing/2014/main" id="{FDA49BD6-536B-4CFE-BE92-F51618A1B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89EB6-0C0C-481C-9249-987C4FCD76EC}"/>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2065353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33FF-F218-4FD7-8604-5C4938FC9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25D7BD-2FEB-42F2-82F0-C62654634E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FE1EF-FDD3-41D1-99BA-0EBCAB6CDDCF}"/>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5" name="Footer Placeholder 4">
            <a:extLst>
              <a:ext uri="{FF2B5EF4-FFF2-40B4-BE49-F238E27FC236}">
                <a16:creationId xmlns:a16="http://schemas.microsoft.com/office/drawing/2014/main" id="{EA3A4822-24FA-40AE-90DF-DA0B93FC6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E7F60-74AC-46EF-A3AA-0599DFCD24D1}"/>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2619679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CA1E1-4573-4075-B9E0-E72D4AB42B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119FBF-67DF-44D0-8E3D-9A6BC3566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E2FA74-91FA-4F25-ADF5-C72A3C3C1715}"/>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5" name="Footer Placeholder 4">
            <a:extLst>
              <a:ext uri="{FF2B5EF4-FFF2-40B4-BE49-F238E27FC236}">
                <a16:creationId xmlns:a16="http://schemas.microsoft.com/office/drawing/2014/main" id="{14AE1592-6072-44B1-81C9-2577E41D4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538A8-C449-4E76-8754-FF254010A04C}"/>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3404958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8705-A5A2-4A3E-9565-749379BA55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2F6D2-9EBB-4812-AEF4-564717A86D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D57608-2C10-4EDF-AA72-732C4083F5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0561E1-A91E-4A52-9231-304A761EB525}"/>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6" name="Footer Placeholder 5">
            <a:extLst>
              <a:ext uri="{FF2B5EF4-FFF2-40B4-BE49-F238E27FC236}">
                <a16:creationId xmlns:a16="http://schemas.microsoft.com/office/drawing/2014/main" id="{A305537F-7D65-42EA-9376-0F3D7ED4A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15D1-F39B-4812-9B1C-1D8A4A7649BF}"/>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191640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4216-F002-4104-A7D8-3BFD475B75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7CB9DC-9908-4116-8977-9F0C850B9E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B372BB-DA07-4EF6-AB3A-D77A53B6E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AB7F62-9427-491D-A8A7-3DAC8A9798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27C39F-D700-4CD4-9D7A-3FD14BAF36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27B367-21E9-40EE-A882-3543E913A05A}"/>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8" name="Footer Placeholder 7">
            <a:extLst>
              <a:ext uri="{FF2B5EF4-FFF2-40B4-BE49-F238E27FC236}">
                <a16:creationId xmlns:a16="http://schemas.microsoft.com/office/drawing/2014/main" id="{2C3327D0-2F9E-4FAC-A03B-1F0210BC7B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8C549F-32AE-4109-951E-710F5E2F44A6}"/>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1506876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5011-9DCA-4800-B2B9-5C811C0E2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AA98B2-3983-432C-A227-0B3CE956C2F2}"/>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4" name="Footer Placeholder 3">
            <a:extLst>
              <a:ext uri="{FF2B5EF4-FFF2-40B4-BE49-F238E27FC236}">
                <a16:creationId xmlns:a16="http://schemas.microsoft.com/office/drawing/2014/main" id="{2B7AE4EC-8CAF-4BEC-976B-29B8C58996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000A29-5B3C-4075-A9A2-53EA967A0200}"/>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3220449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FBEE6A-63DE-4CFB-94DD-E0C52B49DDA3}"/>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3" name="Footer Placeholder 2">
            <a:extLst>
              <a:ext uri="{FF2B5EF4-FFF2-40B4-BE49-F238E27FC236}">
                <a16:creationId xmlns:a16="http://schemas.microsoft.com/office/drawing/2014/main" id="{4A1211AF-ED48-48EB-953B-7D4ACE9D22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150C2D-41FD-4B76-A889-587C98075442}"/>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220469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B35FD-2AD3-4C32-8C39-2038216A75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212B44-FC8D-45B3-849E-F2CB65B5F3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8788EF-E1D0-40FE-BD86-428ED9CB2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E713B7-D99A-464A-A37C-35A7DF9541FF}"/>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6" name="Footer Placeholder 5">
            <a:extLst>
              <a:ext uri="{FF2B5EF4-FFF2-40B4-BE49-F238E27FC236}">
                <a16:creationId xmlns:a16="http://schemas.microsoft.com/office/drawing/2014/main" id="{1F7464EA-4C18-43BE-943D-CBBF3B3A9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F4E714-E22B-4C19-9C23-F1B4A4D67974}"/>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1245067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9CC30-6AC1-4DDF-8C98-2C0480FFD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A4B897-580B-4177-902E-3107619C0F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4644AB-3A11-4181-B4F2-78F301603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392176-E325-400D-ACB6-089AFFD74F1D}"/>
              </a:ext>
            </a:extLst>
          </p:cNvPr>
          <p:cNvSpPr>
            <a:spLocks noGrp="1"/>
          </p:cNvSpPr>
          <p:nvPr>
            <p:ph type="dt" sz="half" idx="10"/>
          </p:nvPr>
        </p:nvSpPr>
        <p:spPr/>
        <p:txBody>
          <a:bodyPr/>
          <a:lstStyle/>
          <a:p>
            <a:fld id="{B8916841-D6FA-4079-9387-FB2ABABF4F07}" type="datetimeFigureOut">
              <a:rPr lang="en-US" smtClean="0"/>
              <a:t>4/9/2025</a:t>
            </a:fld>
            <a:endParaRPr lang="en-US"/>
          </a:p>
        </p:txBody>
      </p:sp>
      <p:sp>
        <p:nvSpPr>
          <p:cNvPr id="6" name="Footer Placeholder 5">
            <a:extLst>
              <a:ext uri="{FF2B5EF4-FFF2-40B4-BE49-F238E27FC236}">
                <a16:creationId xmlns:a16="http://schemas.microsoft.com/office/drawing/2014/main" id="{ACDD37FA-C903-4200-80B4-A50B0A2C9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B26B0-4D3F-48A7-A44B-C29289F84833}"/>
              </a:ext>
            </a:extLst>
          </p:cNvPr>
          <p:cNvSpPr>
            <a:spLocks noGrp="1"/>
          </p:cNvSpPr>
          <p:nvPr>
            <p:ph type="sldNum" sz="quarter" idx="12"/>
          </p:nvPr>
        </p:nvSpPr>
        <p:spPr/>
        <p:txBody>
          <a:bodyPr/>
          <a:lstStyle/>
          <a:p>
            <a:fld id="{E95513F0-3640-41FB-B4BE-1408451AE12D}" type="slidenum">
              <a:rPr lang="en-US" smtClean="0"/>
              <a:t>‹#›</a:t>
            </a:fld>
            <a:endParaRPr lang="en-US"/>
          </a:p>
        </p:txBody>
      </p:sp>
    </p:spTree>
    <p:extLst>
      <p:ext uri="{BB962C8B-B14F-4D97-AF65-F5344CB8AC3E}">
        <p14:creationId xmlns:p14="http://schemas.microsoft.com/office/powerpoint/2010/main" val="4052111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22D594-2168-4286-88F0-9C4D034B3A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223AE4-2633-4751-B419-79C2F713F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94BEEE-D291-4E28-A508-4E286FF50E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16841-D6FA-4079-9387-FB2ABABF4F07}" type="datetimeFigureOut">
              <a:rPr lang="en-US" smtClean="0"/>
              <a:t>4/9/2025</a:t>
            </a:fld>
            <a:endParaRPr lang="en-US"/>
          </a:p>
        </p:txBody>
      </p:sp>
      <p:sp>
        <p:nvSpPr>
          <p:cNvPr id="5" name="Footer Placeholder 4">
            <a:extLst>
              <a:ext uri="{FF2B5EF4-FFF2-40B4-BE49-F238E27FC236}">
                <a16:creationId xmlns:a16="http://schemas.microsoft.com/office/drawing/2014/main" id="{6F85D951-AA28-49E9-9B6C-79FE02D9C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1D8F70-9E37-449C-85F8-2C54B2F4D3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513F0-3640-41FB-B4BE-1408451AE12D}" type="slidenum">
              <a:rPr lang="en-US" smtClean="0"/>
              <a:t>‹#›</a:t>
            </a:fld>
            <a:endParaRPr lang="en-US"/>
          </a:p>
        </p:txBody>
      </p:sp>
    </p:spTree>
    <p:extLst>
      <p:ext uri="{BB962C8B-B14F-4D97-AF65-F5344CB8AC3E}">
        <p14:creationId xmlns:p14="http://schemas.microsoft.com/office/powerpoint/2010/main" val="237111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ACE0-6E95-4EBD-830A-954E1655A4DA}"/>
              </a:ext>
            </a:extLst>
          </p:cNvPr>
          <p:cNvSpPr>
            <a:spLocks noGrp="1"/>
          </p:cNvSpPr>
          <p:nvPr>
            <p:ph type="ctrTitle"/>
          </p:nvPr>
        </p:nvSpPr>
        <p:spPr/>
        <p:txBody>
          <a:bodyPr>
            <a:normAutofit fontScale="90000"/>
          </a:bodyPr>
          <a:lstStyle/>
          <a:p>
            <a:r>
              <a:rPr lang="en-US" sz="6000" dirty="0"/>
              <a:t>M.S.P.V.L POLYTECHNIC COLLEGE</a:t>
            </a:r>
            <a:br>
              <a:rPr lang="en-US" sz="6000" dirty="0"/>
            </a:br>
            <a:br>
              <a:rPr lang="en-US" sz="6000" dirty="0"/>
            </a:br>
            <a:r>
              <a:rPr lang="en-US" sz="6000" dirty="0"/>
              <a:t>EXPO VIST : </a:t>
            </a:r>
            <a:r>
              <a:rPr lang="en-US" dirty="0"/>
              <a:t>09</a:t>
            </a:r>
            <a:r>
              <a:rPr lang="en-US" sz="6000" dirty="0"/>
              <a:t>.04.2025</a:t>
            </a:r>
            <a:endParaRPr lang="en-US" dirty="0"/>
          </a:p>
        </p:txBody>
      </p:sp>
      <p:sp>
        <p:nvSpPr>
          <p:cNvPr id="3" name="Subtitle 2">
            <a:extLst>
              <a:ext uri="{FF2B5EF4-FFF2-40B4-BE49-F238E27FC236}">
                <a16:creationId xmlns:a16="http://schemas.microsoft.com/office/drawing/2014/main" id="{C1AB0519-AD61-43B8-9005-663DF83DDE88}"/>
              </a:ext>
            </a:extLst>
          </p:cNvPr>
          <p:cNvSpPr>
            <a:spLocks noGrp="1"/>
          </p:cNvSpPr>
          <p:nvPr>
            <p:ph type="subTitle" idx="1"/>
          </p:nvPr>
        </p:nvSpPr>
        <p:spPr/>
        <p:txBody>
          <a:bodyPr/>
          <a:lstStyle/>
          <a:p>
            <a:endParaRPr lang="en-US" dirty="0"/>
          </a:p>
          <a:p>
            <a:r>
              <a:rPr lang="en-US" dirty="0">
                <a:ln w="0"/>
                <a:effectLst>
                  <a:outerShdw blurRad="38100" dist="19050" dir="2700000" algn="tl" rotWithShape="0">
                    <a:schemeClr val="dk1">
                      <a:alpha val="40000"/>
                    </a:schemeClr>
                  </a:outerShdw>
                </a:effectLst>
              </a:rPr>
              <a:t>PROJECT TITLE : Academic Planner Advisor</a:t>
            </a:r>
          </a:p>
        </p:txBody>
      </p:sp>
    </p:spTree>
    <p:extLst>
      <p:ext uri="{BB962C8B-B14F-4D97-AF65-F5344CB8AC3E}">
        <p14:creationId xmlns:p14="http://schemas.microsoft.com/office/powerpoint/2010/main" val="1302358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22EE-AEF2-4640-B199-0FF817169471}"/>
              </a:ext>
            </a:extLst>
          </p:cNvPr>
          <p:cNvSpPr>
            <a:spLocks noGrp="1"/>
          </p:cNvSpPr>
          <p:nvPr>
            <p:ph type="title"/>
          </p:nvPr>
        </p:nvSpPr>
        <p:spPr>
          <a:xfrm>
            <a:off x="838200" y="348941"/>
            <a:ext cx="10515600" cy="1325563"/>
          </a:xfrm>
        </p:spPr>
        <p:txBody>
          <a:bodyPr/>
          <a:lstStyle/>
          <a:p>
            <a:r>
              <a:rPr lang="en-US" b="1" dirty="0">
                <a:latin typeface="Times New Roman" panose="02020603050405020304" pitchFamily="18" charset="0"/>
                <a:cs typeface="Times New Roman" panose="02020603050405020304" pitchFamily="18" charset="0"/>
              </a:rPr>
              <a:t>SIGN UP PAGE</a:t>
            </a:r>
          </a:p>
        </p:txBody>
      </p:sp>
      <p:sp>
        <p:nvSpPr>
          <p:cNvPr id="3" name="Content Placeholder 2">
            <a:extLst>
              <a:ext uri="{FF2B5EF4-FFF2-40B4-BE49-F238E27FC236}">
                <a16:creationId xmlns:a16="http://schemas.microsoft.com/office/drawing/2014/main" id="{1238B15D-EFB9-4A56-90C9-78394122845E}"/>
              </a:ext>
            </a:extLst>
          </p:cNvPr>
          <p:cNvSpPr>
            <a:spLocks noGrp="1"/>
          </p:cNvSpPr>
          <p:nvPr>
            <p:ph idx="1"/>
          </p:nvPr>
        </p:nvSpPr>
        <p:spPr>
          <a:xfrm>
            <a:off x="838200" y="1488935"/>
            <a:ext cx="10515600" cy="4688028"/>
          </a:xfrm>
        </p:spPr>
        <p:txBody>
          <a:bodyPr/>
          <a:lstStyle/>
          <a:p>
            <a:pPr marL="0" indent="0">
              <a:buNone/>
            </a:pPr>
            <a:r>
              <a:rPr lang="en-US" sz="2600" dirty="0">
                <a:latin typeface="Times New Roman" panose="02020603050405020304" pitchFamily="18" charset="0"/>
                <a:cs typeface="Times New Roman" panose="02020603050405020304" pitchFamily="18" charset="0"/>
              </a:rPr>
              <a:t>To create a user account to use the web application .</a:t>
            </a:r>
          </a:p>
        </p:txBody>
      </p:sp>
      <p:pic>
        <p:nvPicPr>
          <p:cNvPr id="4" name="Picture 3">
            <a:extLst>
              <a:ext uri="{FF2B5EF4-FFF2-40B4-BE49-F238E27FC236}">
                <a16:creationId xmlns:a16="http://schemas.microsoft.com/office/drawing/2014/main" id="{3A4249CC-DB1B-4F4C-977A-74FE992D4330}"/>
              </a:ext>
            </a:extLst>
          </p:cNvPr>
          <p:cNvPicPr>
            <a:picLocks noChangeAspect="1"/>
          </p:cNvPicPr>
          <p:nvPr/>
        </p:nvPicPr>
        <p:blipFill>
          <a:blip r:embed="rId2"/>
          <a:stretch>
            <a:fillRect/>
          </a:stretch>
        </p:blipFill>
        <p:spPr>
          <a:xfrm>
            <a:off x="937253" y="2184850"/>
            <a:ext cx="10359227" cy="3827532"/>
          </a:xfrm>
          <a:prstGeom prst="rect">
            <a:avLst/>
          </a:prstGeom>
          <a:ln>
            <a:solidFill>
              <a:schemeClr val="tx1">
                <a:lumMod val="95000"/>
                <a:lumOff val="5000"/>
              </a:schemeClr>
            </a:solidFill>
          </a:ln>
        </p:spPr>
      </p:pic>
    </p:spTree>
    <p:extLst>
      <p:ext uri="{BB962C8B-B14F-4D97-AF65-F5344CB8AC3E}">
        <p14:creationId xmlns:p14="http://schemas.microsoft.com/office/powerpoint/2010/main" val="319534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E1B1-54E4-4EDA-9544-4D495060450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LOGIN PAGE</a:t>
            </a:r>
          </a:p>
        </p:txBody>
      </p:sp>
      <p:pic>
        <p:nvPicPr>
          <p:cNvPr id="5" name="Picture 4">
            <a:extLst>
              <a:ext uri="{FF2B5EF4-FFF2-40B4-BE49-F238E27FC236}">
                <a16:creationId xmlns:a16="http://schemas.microsoft.com/office/drawing/2014/main" id="{A0EBA47A-D320-4442-BC13-D0665306951C}"/>
              </a:ext>
            </a:extLst>
          </p:cNvPr>
          <p:cNvPicPr>
            <a:picLocks noChangeAspect="1"/>
          </p:cNvPicPr>
          <p:nvPr/>
        </p:nvPicPr>
        <p:blipFill>
          <a:blip r:embed="rId2"/>
          <a:stretch>
            <a:fillRect/>
          </a:stretch>
        </p:blipFill>
        <p:spPr>
          <a:xfrm>
            <a:off x="593416" y="1618407"/>
            <a:ext cx="11005167" cy="4563908"/>
          </a:xfrm>
          <a:prstGeom prst="rect">
            <a:avLst/>
          </a:prstGeom>
          <a:ln>
            <a:solidFill>
              <a:schemeClr val="tx1">
                <a:lumMod val="95000"/>
                <a:lumOff val="5000"/>
              </a:schemeClr>
            </a:solidFill>
          </a:ln>
        </p:spPr>
      </p:pic>
    </p:spTree>
    <p:extLst>
      <p:ext uri="{BB962C8B-B14F-4D97-AF65-F5344CB8AC3E}">
        <p14:creationId xmlns:p14="http://schemas.microsoft.com/office/powerpoint/2010/main" val="81502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B07B-73B1-4B6C-8864-D47BEB8470AE}"/>
              </a:ext>
            </a:extLst>
          </p:cNvPr>
          <p:cNvSpPr>
            <a:spLocks noGrp="1"/>
          </p:cNvSpPr>
          <p:nvPr>
            <p:ph type="title"/>
          </p:nvPr>
        </p:nvSpPr>
        <p:spPr>
          <a:xfrm>
            <a:off x="838200" y="365125"/>
            <a:ext cx="10515600" cy="1067165"/>
          </a:xfrm>
        </p:spPr>
        <p:txBody>
          <a:bodyPr/>
          <a:lstStyle/>
          <a:p>
            <a:r>
              <a:rPr lang="en-US" b="1" dirty="0">
                <a:latin typeface="Times New Roman" panose="02020603050405020304" pitchFamily="18" charset="0"/>
                <a:cs typeface="Times New Roman" panose="02020603050405020304" pitchFamily="18" charset="0"/>
              </a:rPr>
              <a:t>UPDATE PASSWORD  </a:t>
            </a:r>
          </a:p>
        </p:txBody>
      </p:sp>
      <p:sp>
        <p:nvSpPr>
          <p:cNvPr id="3" name="Content Placeholder 2">
            <a:extLst>
              <a:ext uri="{FF2B5EF4-FFF2-40B4-BE49-F238E27FC236}">
                <a16:creationId xmlns:a16="http://schemas.microsoft.com/office/drawing/2014/main" id="{65CEB892-1B40-4702-9A04-2376052A978B}"/>
              </a:ext>
            </a:extLst>
          </p:cNvPr>
          <p:cNvSpPr>
            <a:spLocks noGrp="1"/>
          </p:cNvSpPr>
          <p:nvPr>
            <p:ph idx="1"/>
          </p:nvPr>
        </p:nvSpPr>
        <p:spPr>
          <a:xfrm>
            <a:off x="838200" y="1432290"/>
            <a:ext cx="10515600" cy="4744673"/>
          </a:xfrm>
        </p:spPr>
        <p:txBody>
          <a:bodyPr/>
          <a:lstStyle/>
          <a:p>
            <a:pPr marL="0" indent="0">
              <a:buNone/>
            </a:pPr>
            <a:r>
              <a:rPr lang="en-US" sz="2600" dirty="0">
                <a:latin typeface="Times New Roman" panose="02020603050405020304" pitchFamily="18" charset="0"/>
                <a:cs typeface="Times New Roman" panose="02020603050405020304" pitchFamily="18" charset="0"/>
              </a:rPr>
              <a:t>To change the old password in case user forgot it.</a:t>
            </a:r>
          </a:p>
        </p:txBody>
      </p:sp>
      <p:pic>
        <p:nvPicPr>
          <p:cNvPr id="8" name="Picture 7">
            <a:extLst>
              <a:ext uri="{FF2B5EF4-FFF2-40B4-BE49-F238E27FC236}">
                <a16:creationId xmlns:a16="http://schemas.microsoft.com/office/drawing/2014/main" id="{D757234F-76BE-4AAD-837D-820EC0481ED5}"/>
              </a:ext>
            </a:extLst>
          </p:cNvPr>
          <p:cNvPicPr>
            <a:picLocks noChangeAspect="1"/>
          </p:cNvPicPr>
          <p:nvPr/>
        </p:nvPicPr>
        <p:blipFill>
          <a:blip r:embed="rId2"/>
          <a:stretch>
            <a:fillRect/>
          </a:stretch>
        </p:blipFill>
        <p:spPr>
          <a:xfrm>
            <a:off x="914401" y="2016968"/>
            <a:ext cx="10212148" cy="4425332"/>
          </a:xfrm>
          <a:prstGeom prst="rect">
            <a:avLst/>
          </a:prstGeom>
          <a:ln>
            <a:solidFill>
              <a:schemeClr val="tx1">
                <a:lumMod val="95000"/>
                <a:lumOff val="5000"/>
              </a:schemeClr>
            </a:solidFill>
          </a:ln>
        </p:spPr>
      </p:pic>
    </p:spTree>
    <p:extLst>
      <p:ext uri="{BB962C8B-B14F-4D97-AF65-F5344CB8AC3E}">
        <p14:creationId xmlns:p14="http://schemas.microsoft.com/office/powerpoint/2010/main" val="4102413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E8B3-9576-4268-84B4-DC151738825D}"/>
              </a:ext>
            </a:extLst>
          </p:cNvPr>
          <p:cNvSpPr>
            <a:spLocks noGrp="1"/>
          </p:cNvSpPr>
          <p:nvPr>
            <p:ph type="title"/>
          </p:nvPr>
        </p:nvSpPr>
        <p:spPr>
          <a:xfrm>
            <a:off x="838200" y="348941"/>
            <a:ext cx="10515600" cy="1325563"/>
          </a:xfrm>
        </p:spPr>
        <p:txBody>
          <a:bodyPr/>
          <a:lstStyle/>
          <a:p>
            <a:r>
              <a:rPr lang="en-US" b="1" dirty="0">
                <a:latin typeface="Times New Roman" panose="02020603050405020304" pitchFamily="18" charset="0"/>
                <a:cs typeface="Times New Roman" panose="02020603050405020304" pitchFamily="18" charset="0"/>
              </a:rPr>
              <a:t>STEPS TO GENERATE TIMETABLE </a:t>
            </a:r>
          </a:p>
        </p:txBody>
      </p:sp>
      <p:sp>
        <p:nvSpPr>
          <p:cNvPr id="3" name="Content Placeholder 2">
            <a:extLst>
              <a:ext uri="{FF2B5EF4-FFF2-40B4-BE49-F238E27FC236}">
                <a16:creationId xmlns:a16="http://schemas.microsoft.com/office/drawing/2014/main" id="{15F034D6-4D3A-4593-A758-F9C27D3F8D31}"/>
              </a:ext>
            </a:extLst>
          </p:cNvPr>
          <p:cNvSpPr>
            <a:spLocks noGrp="1"/>
          </p:cNvSpPr>
          <p:nvPr>
            <p:ph idx="1"/>
          </p:nvPr>
        </p:nvSpPr>
        <p:spPr/>
        <p:txBody>
          <a:bodyPr>
            <a:normAutofit/>
          </a:bodyPr>
          <a:lstStyle/>
          <a:p>
            <a:pPr marL="0" indent="0">
              <a:buNone/>
            </a:pPr>
            <a:r>
              <a:rPr lang="en-US" sz="2600" b="1" dirty="0">
                <a:latin typeface="Times New Roman" panose="02020603050405020304" pitchFamily="18" charset="0"/>
                <a:cs typeface="Times New Roman" panose="02020603050405020304" pitchFamily="18" charset="0"/>
              </a:rPr>
              <a:t>Step 1</a:t>
            </a:r>
            <a:r>
              <a:rPr lang="en-US" sz="2600" dirty="0">
                <a:latin typeface="Times New Roman" panose="02020603050405020304" pitchFamily="18" charset="0"/>
                <a:cs typeface="Times New Roman" panose="02020603050405020304" pitchFamily="18" charset="0"/>
              </a:rPr>
              <a:t> : Add Subjects details (about syllabus)</a:t>
            </a:r>
          </a:p>
          <a:p>
            <a:pPr marL="0" indent="0">
              <a:buNone/>
            </a:pPr>
            <a:r>
              <a:rPr lang="en-US" sz="2600" b="1" dirty="0">
                <a:latin typeface="Times New Roman" panose="02020603050405020304" pitchFamily="18" charset="0"/>
                <a:cs typeface="Times New Roman" panose="02020603050405020304" pitchFamily="18" charset="0"/>
              </a:rPr>
              <a:t>Step 2 </a:t>
            </a:r>
            <a:r>
              <a:rPr lang="en-US" sz="2600" dirty="0">
                <a:latin typeface="Times New Roman" panose="02020603050405020304" pitchFamily="18" charset="0"/>
                <a:cs typeface="Times New Roman" panose="02020603050405020304" pitchFamily="18" charset="0"/>
              </a:rPr>
              <a:t>: Add Staff Details to generate staff timetable</a:t>
            </a:r>
          </a:p>
          <a:p>
            <a:pPr marL="0" indent="0">
              <a:buNone/>
            </a:pPr>
            <a:r>
              <a:rPr lang="en-US" sz="2600" b="1" dirty="0">
                <a:latin typeface="Times New Roman" panose="02020603050405020304" pitchFamily="18" charset="0"/>
                <a:cs typeface="Times New Roman" panose="02020603050405020304" pitchFamily="18" charset="0"/>
              </a:rPr>
              <a:t>Step 3 </a:t>
            </a:r>
            <a:r>
              <a:rPr lang="en-US" sz="2600" dirty="0">
                <a:latin typeface="Times New Roman" panose="02020603050405020304" pitchFamily="18" charset="0"/>
                <a:cs typeface="Times New Roman" panose="02020603050405020304" pitchFamily="18" charset="0"/>
              </a:rPr>
              <a:t>: Add Classroom and Lab Details to generate  class and lab timetable</a:t>
            </a:r>
          </a:p>
          <a:p>
            <a:pPr marL="0" indent="0" algn="ctr">
              <a:buNone/>
            </a:pPr>
            <a:endParaRPr lang="en-US" dirty="0"/>
          </a:p>
          <a:p>
            <a:pPr marL="0" indent="0" algn="ctr">
              <a:buNone/>
            </a:pPr>
            <a:endParaRPr lang="en-US" dirty="0"/>
          </a:p>
          <a:p>
            <a:pPr marL="0" indent="0">
              <a:buNone/>
            </a:pPr>
            <a:r>
              <a:rPr lang="en-US" dirty="0"/>
              <a:t>          		      </a:t>
            </a:r>
            <a:r>
              <a:rPr lang="en-US" sz="2600" b="1" dirty="0">
                <a:latin typeface="Times New Roman" panose="02020603050405020304" pitchFamily="18" charset="0"/>
                <a:cs typeface="Times New Roman" panose="02020603050405020304" pitchFamily="18" charset="0"/>
              </a:rPr>
              <a:t>Step 4 : </a:t>
            </a:r>
            <a:r>
              <a:rPr lang="en-US" sz="2600" dirty="0">
                <a:latin typeface="Times New Roman" panose="02020603050405020304" pitchFamily="18" charset="0"/>
                <a:cs typeface="Times New Roman" panose="02020603050405020304" pitchFamily="18" charset="0"/>
              </a:rPr>
              <a:t>Generate Staff timetable.</a:t>
            </a:r>
          </a:p>
          <a:p>
            <a:pPr marL="0" indent="0">
              <a:buNone/>
            </a:pPr>
            <a:r>
              <a:rPr lang="en-US" sz="2600" b="1" dirty="0">
                <a:latin typeface="Times New Roman" panose="02020603050405020304" pitchFamily="18" charset="0"/>
                <a:cs typeface="Times New Roman" panose="02020603050405020304" pitchFamily="18" charset="0"/>
              </a:rPr>
              <a:t>           		     Step 5 : </a:t>
            </a:r>
            <a:r>
              <a:rPr lang="en-US" sz="2600" dirty="0">
                <a:latin typeface="Times New Roman" panose="02020603050405020304" pitchFamily="18" charset="0"/>
                <a:cs typeface="Times New Roman" panose="02020603050405020304" pitchFamily="18" charset="0"/>
              </a:rPr>
              <a:t>Generate Lab timetable.</a:t>
            </a:r>
          </a:p>
          <a:p>
            <a:pPr marL="0" indent="0">
              <a:buNone/>
            </a:pPr>
            <a:r>
              <a:rPr lang="en-US" sz="2600" b="1" dirty="0">
                <a:latin typeface="Times New Roman" panose="02020603050405020304" pitchFamily="18" charset="0"/>
                <a:cs typeface="Times New Roman" panose="02020603050405020304" pitchFamily="18" charset="0"/>
              </a:rPr>
              <a:t>          		     Step 6 : </a:t>
            </a:r>
            <a:r>
              <a:rPr lang="en-US" sz="2600" dirty="0">
                <a:latin typeface="Times New Roman" panose="02020603050405020304" pitchFamily="18" charset="0"/>
                <a:cs typeface="Times New Roman" panose="02020603050405020304" pitchFamily="18" charset="0"/>
              </a:rPr>
              <a:t>Generate Class timetable.</a:t>
            </a:r>
          </a:p>
          <a:p>
            <a:pPr marL="0" indent="0" algn="ctr">
              <a:buNone/>
            </a:pPr>
            <a:endParaRPr lang="en-US" dirty="0"/>
          </a:p>
          <a:p>
            <a:pPr marL="0" indent="0">
              <a:buNone/>
            </a:pPr>
            <a:endParaRPr lang="en-US" dirty="0"/>
          </a:p>
        </p:txBody>
      </p:sp>
      <p:sp>
        <p:nvSpPr>
          <p:cNvPr id="4" name="Arrow: Right 3">
            <a:extLst>
              <a:ext uri="{FF2B5EF4-FFF2-40B4-BE49-F238E27FC236}">
                <a16:creationId xmlns:a16="http://schemas.microsoft.com/office/drawing/2014/main" id="{D83EE67A-3CD3-4FD5-BF3D-5C5395E927DA}"/>
              </a:ext>
            </a:extLst>
          </p:cNvPr>
          <p:cNvSpPr/>
          <p:nvPr/>
        </p:nvSpPr>
        <p:spPr>
          <a:xfrm rot="5400000">
            <a:off x="5235547" y="3404725"/>
            <a:ext cx="574535" cy="6230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269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C29D-38DA-4255-95B9-69AB7415D993}"/>
              </a:ext>
            </a:extLst>
          </p:cNvPr>
          <p:cNvSpPr>
            <a:spLocks noGrp="1"/>
          </p:cNvSpPr>
          <p:nvPr>
            <p:ph type="title"/>
          </p:nvPr>
        </p:nvSpPr>
        <p:spPr>
          <a:xfrm>
            <a:off x="838200" y="365126"/>
            <a:ext cx="10515600" cy="1025524"/>
          </a:xfrm>
        </p:spPr>
        <p:txBody>
          <a:bodyPr>
            <a:normAutofit/>
          </a:bodyPr>
          <a:lstStyle/>
          <a:p>
            <a:r>
              <a:rPr lang="en-US" b="1" dirty="0">
                <a:latin typeface="Times New Roman" panose="02020603050405020304" pitchFamily="18" charset="0"/>
                <a:cs typeface="Times New Roman" panose="02020603050405020304" pitchFamily="18" charset="0"/>
              </a:rPr>
              <a:t>MAIN DASHBOARD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33525"/>
            <a:ext cx="101441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23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6BA8-F7EA-4EE0-9E24-D804037811F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B277714-75DF-43EC-AC40-5BC3197CB638}"/>
              </a:ext>
            </a:extLst>
          </p:cNvPr>
          <p:cNvPicPr>
            <a:picLocks noChangeAspect="1"/>
          </p:cNvPicPr>
          <p:nvPr/>
        </p:nvPicPr>
        <p:blipFill>
          <a:blip r:embed="rId3"/>
          <a:stretch>
            <a:fillRect/>
          </a:stretch>
        </p:blipFill>
        <p:spPr>
          <a:xfrm>
            <a:off x="582626" y="241548"/>
            <a:ext cx="11026747" cy="5789042"/>
          </a:xfrm>
          <a:prstGeom prst="rect">
            <a:avLst/>
          </a:prstGeom>
          <a:ln>
            <a:solidFill>
              <a:schemeClr val="tx1">
                <a:lumMod val="85000"/>
                <a:lumOff val="15000"/>
              </a:schemeClr>
            </a:solidFill>
          </a:ln>
        </p:spPr>
      </p:pic>
    </p:spTree>
    <p:extLst>
      <p:ext uri="{BB962C8B-B14F-4D97-AF65-F5344CB8AC3E}">
        <p14:creationId xmlns:p14="http://schemas.microsoft.com/office/powerpoint/2010/main" val="104788377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63661-C0E7-4B49-8C82-B210AD1AA1D4}"/>
              </a:ext>
            </a:extLst>
          </p:cNvPr>
          <p:cNvSpPr>
            <a:spLocks noGrp="1"/>
          </p:cNvSpPr>
          <p:nvPr>
            <p:ph type="title"/>
          </p:nvPr>
        </p:nvSpPr>
        <p:spPr>
          <a:xfrm>
            <a:off x="814387" y="250825"/>
            <a:ext cx="10515600" cy="1022071"/>
          </a:xfrm>
        </p:spPr>
        <p:txBody>
          <a:bodyPr>
            <a:normAutofit/>
          </a:bodyPr>
          <a:lstStyle/>
          <a:p>
            <a:r>
              <a:rPr lang="en-US" b="1" dirty="0">
                <a:latin typeface="Times New Roman" panose="02020603050405020304" pitchFamily="18" charset="0"/>
                <a:cs typeface="Times New Roman" panose="02020603050405020304" pitchFamily="18" charset="0"/>
              </a:rPr>
              <a:t>ADD SUBJECT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47825"/>
            <a:ext cx="9610725" cy="480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140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3" y="668535"/>
            <a:ext cx="9791701" cy="5263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1540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4" y="1571625"/>
            <a:ext cx="10258425" cy="4810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838200" y="365125"/>
            <a:ext cx="10515600" cy="1101725"/>
          </a:xfrm>
        </p:spPr>
        <p:txBody>
          <a:bodyPr/>
          <a:lstStyle/>
          <a:p>
            <a:r>
              <a:rPr lang="en-US" b="1" dirty="0">
                <a:latin typeface="Times New Roman" panose="02020603050405020304" pitchFamily="18" charset="0"/>
                <a:cs typeface="Times New Roman" panose="02020603050405020304" pitchFamily="18" charset="0"/>
              </a:rPr>
              <a:t>Subject details Stored In Database</a:t>
            </a:r>
            <a:endParaRPr lang="en-IN" dirty="0"/>
          </a:p>
        </p:txBody>
      </p:sp>
    </p:spTree>
    <p:extLst>
      <p:ext uri="{BB962C8B-B14F-4D97-AF65-F5344CB8AC3E}">
        <p14:creationId xmlns:p14="http://schemas.microsoft.com/office/powerpoint/2010/main" val="97908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661A3D-FEC0-4874-A177-C01356D2B814}"/>
              </a:ext>
            </a:extLst>
          </p:cNvPr>
          <p:cNvPicPr>
            <a:picLocks noChangeAspect="1"/>
          </p:cNvPicPr>
          <p:nvPr/>
        </p:nvPicPr>
        <p:blipFill>
          <a:blip r:embed="rId2"/>
          <a:stretch>
            <a:fillRect/>
          </a:stretch>
        </p:blipFill>
        <p:spPr>
          <a:xfrm>
            <a:off x="511749" y="677432"/>
            <a:ext cx="10947368" cy="5747368"/>
          </a:xfrm>
          <a:prstGeom prst="rect">
            <a:avLst/>
          </a:prstGeom>
          <a:ln>
            <a:solidFill>
              <a:schemeClr val="tx1"/>
            </a:solidFill>
          </a:ln>
        </p:spPr>
      </p:pic>
    </p:spTree>
    <p:extLst>
      <p:ext uri="{BB962C8B-B14F-4D97-AF65-F5344CB8AC3E}">
        <p14:creationId xmlns:p14="http://schemas.microsoft.com/office/powerpoint/2010/main" val="158733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AACFCD-6960-476D-AB62-4897873FA031}"/>
              </a:ext>
            </a:extLst>
          </p:cNvPr>
          <p:cNvSpPr>
            <a:spLocks noGrp="1"/>
          </p:cNvSpPr>
          <p:nvPr>
            <p:ph idx="4294967295"/>
          </p:nvPr>
        </p:nvSpPr>
        <p:spPr>
          <a:xfrm>
            <a:off x="623088" y="558800"/>
            <a:ext cx="10819050" cy="5618163"/>
          </a:xfrm>
        </p:spPr>
        <p:txBody>
          <a:bodyPr>
            <a:normAutofit/>
          </a:bodyPr>
          <a:lstStyle/>
          <a:p>
            <a:pPr algn="just" rtl="0">
              <a:spcBef>
                <a:spcPts val="0"/>
              </a:spcBef>
              <a:spcAft>
                <a:spcPts val="0"/>
              </a:spcAft>
            </a:pPr>
            <a:endParaRPr lang="en-US" sz="1800" b="1" i="0" u="none" strike="noStrike" dirty="0">
              <a:solidFill>
                <a:srgbClr val="000000"/>
              </a:solidFill>
              <a:effectLst/>
              <a:latin typeface="Times New Roman" panose="02020603050405020304" pitchFamily="18" charset="0"/>
            </a:endParaRPr>
          </a:p>
          <a:p>
            <a:pPr marL="0" indent="0" algn="ctr" rtl="0">
              <a:spcBef>
                <a:spcPts val="0"/>
              </a:spcBef>
              <a:spcAft>
                <a:spcPts val="0"/>
              </a:spcAft>
              <a:buNone/>
            </a:pPr>
            <a:r>
              <a:rPr lang="en-US" sz="3200" b="1" dirty="0">
                <a:solidFill>
                  <a:srgbClr val="000000"/>
                </a:solidFill>
                <a:latin typeface="Times New Roman" panose="02020603050405020304" pitchFamily="18" charset="0"/>
              </a:rPr>
              <a:t>Academic Planner Advisor (</a:t>
            </a:r>
            <a:r>
              <a:rPr lang="en-US" sz="3200" dirty="0">
                <a:solidFill>
                  <a:srgbClr val="000000"/>
                </a:solidFill>
                <a:latin typeface="Times New Roman" panose="02020603050405020304" pitchFamily="18" charset="0"/>
              </a:rPr>
              <a:t>Automatic Timetable Generator)</a:t>
            </a:r>
            <a:endParaRPr lang="en-US" sz="3200" b="1" dirty="0">
              <a:solidFill>
                <a:srgbClr val="000000"/>
              </a:solidFill>
              <a:latin typeface="Times New Roman" panose="02020603050405020304" pitchFamily="18" charset="0"/>
            </a:endParaRPr>
          </a:p>
          <a:p>
            <a:pPr marL="0" indent="0" algn="just" rtl="0">
              <a:spcBef>
                <a:spcPts val="0"/>
              </a:spcBef>
              <a:spcAft>
                <a:spcPts val="0"/>
              </a:spcAft>
              <a:buNone/>
            </a:pPr>
            <a:endParaRPr lang="en-US" b="1"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0"/>
              </a:spcAft>
            </a:pPr>
            <a:r>
              <a:rPr lang="en-US" b="1" dirty="0">
                <a:solidFill>
                  <a:srgbClr val="000000"/>
                </a:solidFill>
                <a:latin typeface="Times New Roman" panose="02020603050405020304" pitchFamily="18" charset="0"/>
                <a:cs typeface="Times New Roman" panose="02020603050405020304" pitchFamily="18" charset="0"/>
              </a:rPr>
              <a:t>PROJECT GUIDE : </a:t>
            </a:r>
          </a:p>
          <a:p>
            <a:pPr marL="0" indent="0" algn="just" rtl="0">
              <a:lnSpc>
                <a:spcPct val="100000"/>
              </a:lnSpc>
              <a:spcBef>
                <a:spcPts val="0"/>
              </a:spcBef>
              <a:spcAft>
                <a:spcPts val="0"/>
              </a:spcAft>
              <a:buNone/>
            </a:pPr>
            <a:r>
              <a:rPr lang="en-US" b="1" dirty="0">
                <a:solidFill>
                  <a:srgbClr val="000000"/>
                </a:solidFill>
                <a:latin typeface="Times New Roman" panose="02020603050405020304" pitchFamily="18" charset="0"/>
                <a:cs typeface="Times New Roman" panose="02020603050405020304" pitchFamily="18" charset="0"/>
              </a:rPr>
              <a:t>		</a:t>
            </a:r>
            <a:r>
              <a:rPr lang="en-US" sz="3200" dirty="0" err="1">
                <a:solidFill>
                  <a:srgbClr val="000000"/>
                </a:solidFill>
                <a:latin typeface="Times New Roman" panose="02020603050405020304" pitchFamily="18" charset="0"/>
                <a:cs typeface="Times New Roman" panose="02020603050405020304" pitchFamily="18" charset="0"/>
              </a:rPr>
              <a:t>Mrs</a:t>
            </a:r>
            <a:r>
              <a:rPr lang="en-US" sz="3200" b="1" dirty="0" err="1">
                <a:solidFill>
                  <a:srgbClr val="000000"/>
                </a:solidFill>
                <a:latin typeface="Times New Roman" panose="02020603050405020304" pitchFamily="18" charset="0"/>
                <a:cs typeface="Times New Roman" panose="02020603050405020304" pitchFamily="18" charset="0"/>
              </a:rPr>
              <a:t>.</a:t>
            </a:r>
            <a:r>
              <a:rPr lang="en-US" sz="3200" dirty="0" err="1">
                <a:solidFill>
                  <a:srgbClr val="000000"/>
                </a:solidFill>
                <a:latin typeface="Times New Roman" panose="02020603050405020304" pitchFamily="18" charset="0"/>
                <a:cs typeface="Times New Roman" panose="02020603050405020304" pitchFamily="18" charset="0"/>
              </a:rPr>
              <a:t>Kohila</a:t>
            </a:r>
            <a:endParaRPr lang="en-US" sz="3200" dirty="0">
              <a:solidFill>
                <a:srgbClr val="000000"/>
              </a:solidFill>
              <a:latin typeface="Times New Roman" panose="02020603050405020304" pitchFamily="18" charset="0"/>
              <a:cs typeface="Times New Roman" panose="02020603050405020304" pitchFamily="18" charset="0"/>
            </a:endParaRPr>
          </a:p>
          <a:p>
            <a:pPr marL="0" indent="0" algn="just" rtl="0">
              <a:lnSpc>
                <a:spcPct val="100000"/>
              </a:lnSpc>
              <a:spcBef>
                <a:spcPts val="0"/>
              </a:spcBef>
              <a:spcAft>
                <a:spcPts val="0"/>
              </a:spcAft>
              <a:buNone/>
            </a:pPr>
            <a:endParaRPr lang="en-US" sz="3200"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0"/>
              </a:spcAft>
            </a:pPr>
            <a:r>
              <a:rPr lang="en-US" b="1" i="0" u="none" strike="noStrike" dirty="0">
                <a:solidFill>
                  <a:srgbClr val="000000"/>
                </a:solidFill>
                <a:effectLst/>
                <a:latin typeface="Times New Roman" panose="02020603050405020304" pitchFamily="18" charset="0"/>
                <a:cs typeface="Times New Roman" panose="02020603050405020304" pitchFamily="18" charset="0"/>
              </a:rPr>
              <a:t>TEAM MEMBERS :</a:t>
            </a:r>
            <a:endParaRPr lang="en-US" b="0" dirty="0">
              <a:effectLst/>
              <a:latin typeface="Times New Roman" panose="02020603050405020304" pitchFamily="18" charset="0"/>
              <a:cs typeface="Times New Roman" panose="02020603050405020304" pitchFamily="18" charset="0"/>
            </a:endParaRPr>
          </a:p>
          <a:p>
            <a:pPr marL="0" indent="0" algn="just" fontAlgn="base">
              <a:spcBef>
                <a:spcPts val="0"/>
              </a:spcBef>
              <a:buNone/>
            </a:pPr>
            <a:r>
              <a:rPr lang="en-US" b="0" i="0" u="none" strike="noStrike" dirty="0">
                <a:solidFill>
                  <a:srgbClr val="000000"/>
                </a:solidFill>
                <a:effectLst/>
                <a:latin typeface="Times New Roman" panose="02020603050405020304" pitchFamily="18" charset="0"/>
                <a:cs typeface="Times New Roman" panose="02020603050405020304" pitchFamily="18" charset="0"/>
              </a:rPr>
              <a:t>		1.</a:t>
            </a:r>
            <a:r>
              <a:rPr lang="en-US" sz="3200" b="0" i="0" u="none" strike="noStrike" dirty="0">
                <a:solidFill>
                  <a:srgbClr val="000000"/>
                </a:solidFill>
                <a:effectLst/>
                <a:latin typeface="Times New Roman" panose="02020603050405020304" pitchFamily="18" charset="0"/>
                <a:cs typeface="Times New Roman" panose="02020603050405020304" pitchFamily="18" charset="0"/>
              </a:rPr>
              <a:t>Mohamed </a:t>
            </a:r>
            <a:r>
              <a:rPr lang="en-US" sz="3200" b="0" i="0" u="none" strike="noStrike" dirty="0" err="1">
                <a:solidFill>
                  <a:srgbClr val="000000"/>
                </a:solidFill>
                <a:effectLst/>
                <a:latin typeface="Times New Roman" panose="02020603050405020304" pitchFamily="18" charset="0"/>
                <a:cs typeface="Times New Roman" panose="02020603050405020304" pitchFamily="18" charset="0"/>
              </a:rPr>
              <a:t>Sithikka</a:t>
            </a:r>
            <a:r>
              <a:rPr lang="en-US" sz="3200" b="0" i="0" u="none" strike="noStrike" dirty="0">
                <a:solidFill>
                  <a:srgbClr val="000000"/>
                </a:solidFill>
                <a:effectLst/>
                <a:latin typeface="Times New Roman" panose="02020603050405020304" pitchFamily="18" charset="0"/>
                <a:cs typeface="Times New Roman" panose="02020603050405020304" pitchFamily="18" charset="0"/>
              </a:rPr>
              <a:t> .A</a:t>
            </a:r>
          </a:p>
          <a:p>
            <a:pPr marL="1828800" lvl="4" indent="0" algn="just" fontAlgn="base">
              <a:spcBef>
                <a:spcPts val="0"/>
              </a:spcBef>
              <a:buNone/>
            </a:pPr>
            <a:r>
              <a:rPr lang="en-US" sz="3200" dirty="0">
                <a:solidFill>
                  <a:srgbClr val="000000"/>
                </a:solidFill>
                <a:latin typeface="Times New Roman" panose="02020603050405020304" pitchFamily="18" charset="0"/>
                <a:cs typeface="Times New Roman" panose="02020603050405020304" pitchFamily="18" charset="0"/>
              </a:rPr>
              <a:t>2.</a:t>
            </a:r>
            <a:r>
              <a:rPr lang="en-US" sz="3200" b="0" i="0" u="none" strike="noStrike" dirty="0">
                <a:solidFill>
                  <a:srgbClr val="000000"/>
                </a:solidFill>
                <a:effectLst/>
                <a:latin typeface="Times New Roman" panose="02020603050405020304" pitchFamily="18" charset="0"/>
                <a:cs typeface="Times New Roman" panose="02020603050405020304" pitchFamily="18" charset="0"/>
              </a:rPr>
              <a:t>Kanitha.S</a:t>
            </a:r>
            <a:endParaRPr lang="en-US" sz="3200" dirty="0">
              <a:solidFill>
                <a:srgbClr val="000000"/>
              </a:solidFill>
              <a:latin typeface="Times New Roman" panose="02020603050405020304" pitchFamily="18" charset="0"/>
              <a:cs typeface="Times New Roman" panose="02020603050405020304" pitchFamily="18" charset="0"/>
            </a:endParaRPr>
          </a:p>
          <a:p>
            <a:pPr marL="1828800" lvl="4" indent="0" algn="just" fontAlgn="base">
              <a:spcBef>
                <a:spcPts val="0"/>
              </a:spcBef>
              <a:buNone/>
            </a:pPr>
            <a:r>
              <a:rPr lang="en-US" sz="3200" b="0" i="0" u="none" strike="noStrike" dirty="0">
                <a:solidFill>
                  <a:srgbClr val="000000"/>
                </a:solidFill>
                <a:effectLst/>
                <a:latin typeface="Times New Roman" panose="02020603050405020304" pitchFamily="18" charset="0"/>
                <a:cs typeface="Times New Roman" panose="02020603050405020304" pitchFamily="18" charset="0"/>
              </a:rPr>
              <a:t>3.Jebashini.J</a:t>
            </a:r>
          </a:p>
          <a:p>
            <a:pPr marL="1828800" lvl="4" indent="0" algn="just" fontAlgn="base">
              <a:spcBef>
                <a:spcPts val="0"/>
              </a:spcBef>
              <a:buNone/>
            </a:pPr>
            <a:r>
              <a:rPr lang="en-US" sz="3200" dirty="0">
                <a:solidFill>
                  <a:srgbClr val="000000"/>
                </a:solidFill>
                <a:latin typeface="Times New Roman" panose="02020603050405020304" pitchFamily="18" charset="0"/>
                <a:cs typeface="Times New Roman" panose="02020603050405020304" pitchFamily="18" charset="0"/>
              </a:rPr>
              <a:t>4.</a:t>
            </a:r>
            <a:r>
              <a:rPr lang="en-US" sz="3200" b="0" i="0" u="none" strike="noStrike" dirty="0">
                <a:solidFill>
                  <a:srgbClr val="000000"/>
                </a:solidFill>
                <a:effectLst/>
                <a:latin typeface="Times New Roman" panose="02020603050405020304" pitchFamily="18" charset="0"/>
                <a:cs typeface="Times New Roman" panose="02020603050405020304" pitchFamily="18" charset="0"/>
              </a:rPr>
              <a:t>Maha </a:t>
            </a:r>
            <a:r>
              <a:rPr lang="en-US" sz="3200" b="0" i="0" u="none" strike="noStrike" dirty="0" err="1">
                <a:solidFill>
                  <a:srgbClr val="000000"/>
                </a:solidFill>
                <a:effectLst/>
                <a:latin typeface="Times New Roman" panose="02020603050405020304" pitchFamily="18" charset="0"/>
                <a:cs typeface="Times New Roman" panose="02020603050405020304" pitchFamily="18" charset="0"/>
              </a:rPr>
              <a:t>Lakshimi.K</a:t>
            </a:r>
            <a:endParaRPr lang="en-US" sz="3200" b="0" i="0" u="none" strike="noStrike" dirty="0">
              <a:solidFill>
                <a:srgbClr val="000000"/>
              </a:solidFill>
              <a:effectLst/>
              <a:latin typeface="Times New Roman" panose="02020603050405020304" pitchFamily="18" charset="0"/>
              <a:cs typeface="Times New Roman" panose="02020603050405020304" pitchFamily="18" charset="0"/>
            </a:endParaRPr>
          </a:p>
          <a:p>
            <a:pPr marL="1828800" lvl="4" indent="0" algn="just" fontAlgn="base">
              <a:spcBef>
                <a:spcPts val="0"/>
              </a:spcBef>
              <a:buNone/>
            </a:pPr>
            <a:r>
              <a:rPr lang="en-US" sz="3200" dirty="0">
                <a:solidFill>
                  <a:srgbClr val="000000"/>
                </a:solidFill>
                <a:latin typeface="Times New Roman" panose="02020603050405020304" pitchFamily="18" charset="0"/>
                <a:cs typeface="Times New Roman" panose="02020603050405020304" pitchFamily="18" charset="0"/>
              </a:rPr>
              <a:t>5.</a:t>
            </a:r>
            <a:r>
              <a:rPr lang="en-US" sz="3200" b="0" i="0" u="none" strike="noStrike" dirty="0">
                <a:solidFill>
                  <a:srgbClr val="000000"/>
                </a:solidFill>
                <a:effectLst/>
                <a:latin typeface="Times New Roman" panose="02020603050405020304" pitchFamily="18" charset="0"/>
                <a:cs typeface="Times New Roman" panose="02020603050405020304" pitchFamily="18" charset="0"/>
              </a:rPr>
              <a:t>Kalaiyarasi.R</a:t>
            </a:r>
          </a:p>
          <a:p>
            <a:endParaRPr lang="en-US" dirty="0"/>
          </a:p>
        </p:txBody>
      </p:sp>
    </p:spTree>
    <p:extLst>
      <p:ext uri="{BB962C8B-B14F-4D97-AF65-F5344CB8AC3E}">
        <p14:creationId xmlns:p14="http://schemas.microsoft.com/office/powerpoint/2010/main" val="2701349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0E9F-C2F4-4072-8F8F-2B6C4CA68786}"/>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STAFF DETAILS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4" y="1640085"/>
            <a:ext cx="10096501" cy="509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828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D927E4-40EB-4139-A312-A99D2D307EE4}"/>
              </a:ext>
            </a:extLst>
          </p:cNvPr>
          <p:cNvPicPr>
            <a:picLocks noChangeAspect="1"/>
          </p:cNvPicPr>
          <p:nvPr/>
        </p:nvPicPr>
        <p:blipFill>
          <a:blip r:embed="rId2"/>
          <a:stretch>
            <a:fillRect/>
          </a:stretch>
        </p:blipFill>
        <p:spPr>
          <a:xfrm>
            <a:off x="945228" y="445061"/>
            <a:ext cx="10623686" cy="5577435"/>
          </a:xfrm>
          <a:prstGeom prst="rect">
            <a:avLst/>
          </a:prstGeom>
          <a:noFill/>
          <a:ln>
            <a:solidFill>
              <a:schemeClr val="tx1">
                <a:lumMod val="95000"/>
                <a:lumOff val="5000"/>
              </a:schemeClr>
            </a:solidFill>
          </a:ln>
          <a:effectLst/>
        </p:spPr>
      </p:pic>
    </p:spTree>
    <p:extLst>
      <p:ext uri="{BB962C8B-B14F-4D97-AF65-F5344CB8AC3E}">
        <p14:creationId xmlns:p14="http://schemas.microsoft.com/office/powerpoint/2010/main" val="1426949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73A38F-7663-4EB6-8910-78D418059341}"/>
              </a:ext>
            </a:extLst>
          </p:cNvPr>
          <p:cNvPicPr>
            <a:picLocks noChangeAspect="1"/>
          </p:cNvPicPr>
          <p:nvPr/>
        </p:nvPicPr>
        <p:blipFill>
          <a:blip r:embed="rId2"/>
          <a:stretch>
            <a:fillRect/>
          </a:stretch>
        </p:blipFill>
        <p:spPr>
          <a:xfrm>
            <a:off x="906308" y="427663"/>
            <a:ext cx="10379384" cy="5608995"/>
          </a:xfrm>
          <a:prstGeom prst="rect">
            <a:avLst/>
          </a:prstGeom>
          <a:ln>
            <a:solidFill>
              <a:schemeClr val="tx1"/>
            </a:solidFill>
          </a:ln>
        </p:spPr>
      </p:pic>
    </p:spTree>
    <p:extLst>
      <p:ext uri="{BB962C8B-B14F-4D97-AF65-F5344CB8AC3E}">
        <p14:creationId xmlns:p14="http://schemas.microsoft.com/office/powerpoint/2010/main" val="3809963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3C4CF8-0F5C-462C-BF18-D2EBDC0D87E7}"/>
              </a:ext>
            </a:extLst>
          </p:cNvPr>
          <p:cNvPicPr>
            <a:picLocks noChangeAspect="1"/>
          </p:cNvPicPr>
          <p:nvPr/>
        </p:nvPicPr>
        <p:blipFill>
          <a:blip r:embed="rId2"/>
          <a:stretch>
            <a:fillRect/>
          </a:stretch>
        </p:blipFill>
        <p:spPr>
          <a:xfrm>
            <a:off x="522128" y="502717"/>
            <a:ext cx="11147743" cy="5852565"/>
          </a:xfrm>
          <a:prstGeom prst="rect">
            <a:avLst/>
          </a:prstGeom>
          <a:ln>
            <a:solidFill>
              <a:schemeClr val="tx1"/>
            </a:solidFill>
          </a:ln>
        </p:spPr>
      </p:pic>
    </p:spTree>
    <p:extLst>
      <p:ext uri="{BB962C8B-B14F-4D97-AF65-F5344CB8AC3E}">
        <p14:creationId xmlns:p14="http://schemas.microsoft.com/office/powerpoint/2010/main" val="3850816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968375"/>
          </a:xfrm>
        </p:spPr>
        <p:txBody>
          <a:bodyPr>
            <a:normAutofit/>
          </a:bodyPr>
          <a:lstStyle/>
          <a:p>
            <a:r>
              <a:rPr lang="en-US" b="1" dirty="0">
                <a:latin typeface="Times New Roman" panose="02020603050405020304" pitchFamily="18" charset="0"/>
                <a:cs typeface="Times New Roman" panose="02020603050405020304" pitchFamily="18" charset="0"/>
              </a:rPr>
              <a:t>Staff Data Stored In Database</a:t>
            </a:r>
            <a:endParaRPr lang="en-IN" dirty="0"/>
          </a:p>
        </p:txBody>
      </p:sp>
      <p:pic>
        <p:nvPicPr>
          <p:cNvPr id="3" name="Picture 2">
            <a:extLst>
              <a:ext uri="{FF2B5EF4-FFF2-40B4-BE49-F238E27FC236}">
                <a16:creationId xmlns:a16="http://schemas.microsoft.com/office/drawing/2014/main" id="{A418B2D7-DB52-4085-821A-2313446DE834}"/>
              </a:ext>
            </a:extLst>
          </p:cNvPr>
          <p:cNvPicPr>
            <a:picLocks noChangeAspect="1"/>
          </p:cNvPicPr>
          <p:nvPr/>
        </p:nvPicPr>
        <p:blipFill>
          <a:blip r:embed="rId2"/>
          <a:stretch>
            <a:fillRect/>
          </a:stretch>
        </p:blipFill>
        <p:spPr>
          <a:xfrm>
            <a:off x="838200" y="1333500"/>
            <a:ext cx="10142692" cy="5088070"/>
          </a:xfrm>
          <a:prstGeom prst="rect">
            <a:avLst/>
          </a:prstGeom>
          <a:ln>
            <a:solidFill>
              <a:schemeClr val="tx1"/>
            </a:solidFill>
          </a:ln>
        </p:spPr>
      </p:pic>
    </p:spTree>
    <p:extLst>
      <p:ext uri="{BB962C8B-B14F-4D97-AF65-F5344CB8AC3E}">
        <p14:creationId xmlns:p14="http://schemas.microsoft.com/office/powerpoint/2010/main" val="112058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DA793-FC74-42A1-8A1F-8379DDCF4667}"/>
              </a:ext>
            </a:extLst>
          </p:cNvPr>
          <p:cNvSpPr>
            <a:spLocks noGrp="1"/>
          </p:cNvSpPr>
          <p:nvPr>
            <p:ph type="title"/>
          </p:nvPr>
        </p:nvSpPr>
        <p:spPr>
          <a:xfrm>
            <a:off x="838200" y="365125"/>
            <a:ext cx="10515600" cy="1101725"/>
          </a:xfrm>
        </p:spPr>
        <p:txBody>
          <a:bodyPr>
            <a:normAutofit/>
          </a:bodyPr>
          <a:lstStyle/>
          <a:p>
            <a:r>
              <a:rPr lang="en-US" b="1" dirty="0">
                <a:latin typeface="Times New Roman" panose="02020603050405020304" pitchFamily="18" charset="0"/>
                <a:cs typeface="Times New Roman" panose="02020603050405020304" pitchFamily="18" charset="0"/>
              </a:rPr>
              <a:t>ADD CLASSLIST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575054"/>
            <a:ext cx="9286875" cy="4987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216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C98872-59B5-4CB1-B415-18DF4E647F75}"/>
              </a:ext>
            </a:extLst>
          </p:cNvPr>
          <p:cNvPicPr>
            <a:picLocks noChangeAspect="1"/>
          </p:cNvPicPr>
          <p:nvPr/>
        </p:nvPicPr>
        <p:blipFill>
          <a:blip r:embed="rId2"/>
          <a:stretch>
            <a:fillRect/>
          </a:stretch>
        </p:blipFill>
        <p:spPr>
          <a:xfrm>
            <a:off x="789551" y="603867"/>
            <a:ext cx="10749691" cy="5643587"/>
          </a:xfrm>
          <a:prstGeom prst="rect">
            <a:avLst/>
          </a:prstGeom>
          <a:ln>
            <a:solidFill>
              <a:schemeClr val="tx1"/>
            </a:solidFill>
          </a:ln>
        </p:spPr>
      </p:pic>
    </p:spTree>
    <p:extLst>
      <p:ext uri="{BB962C8B-B14F-4D97-AF65-F5344CB8AC3E}">
        <p14:creationId xmlns:p14="http://schemas.microsoft.com/office/powerpoint/2010/main" val="1163656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B6C251-7B0F-43F7-8F69-46CD15204FD8}"/>
              </a:ext>
            </a:extLst>
          </p:cNvPr>
          <p:cNvPicPr>
            <a:picLocks noChangeAspect="1"/>
          </p:cNvPicPr>
          <p:nvPr/>
        </p:nvPicPr>
        <p:blipFill>
          <a:blip r:embed="rId2"/>
          <a:stretch>
            <a:fillRect/>
          </a:stretch>
        </p:blipFill>
        <p:spPr>
          <a:xfrm>
            <a:off x="679729" y="792413"/>
            <a:ext cx="10516949" cy="5521398"/>
          </a:xfrm>
          <a:prstGeom prst="rect">
            <a:avLst/>
          </a:prstGeom>
          <a:ln>
            <a:solidFill>
              <a:schemeClr val="tx1"/>
            </a:solidFill>
          </a:ln>
        </p:spPr>
      </p:pic>
    </p:spTree>
    <p:extLst>
      <p:ext uri="{BB962C8B-B14F-4D97-AF65-F5344CB8AC3E}">
        <p14:creationId xmlns:p14="http://schemas.microsoft.com/office/powerpoint/2010/main" val="636861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365125"/>
            <a:ext cx="10515600" cy="949325"/>
          </a:xfrm>
        </p:spPr>
        <p:txBody>
          <a:bodyPr>
            <a:normAutofit fontScale="90000"/>
          </a:bodyPr>
          <a:lstStyle/>
          <a:p>
            <a:r>
              <a:rPr lang="en-US" b="1" dirty="0">
                <a:latin typeface="Times New Roman" panose="02020603050405020304" pitchFamily="18" charset="0"/>
                <a:cs typeface="Times New Roman" panose="02020603050405020304" pitchFamily="18" charset="0"/>
              </a:rPr>
              <a:t>Classroom And Lab Details Stored In Database</a:t>
            </a:r>
            <a:endParaRPr lang="en-IN" dirty="0"/>
          </a:p>
        </p:txBody>
      </p:sp>
      <p:pic>
        <p:nvPicPr>
          <p:cNvPr id="4" name="Picture 3">
            <a:extLst>
              <a:ext uri="{FF2B5EF4-FFF2-40B4-BE49-F238E27FC236}">
                <a16:creationId xmlns:a16="http://schemas.microsoft.com/office/drawing/2014/main" id="{830CE67F-F9BF-451D-A35B-212672FFE022}"/>
              </a:ext>
            </a:extLst>
          </p:cNvPr>
          <p:cNvPicPr>
            <a:picLocks noChangeAspect="1"/>
          </p:cNvPicPr>
          <p:nvPr/>
        </p:nvPicPr>
        <p:blipFill>
          <a:blip r:embed="rId2"/>
          <a:stretch>
            <a:fillRect/>
          </a:stretch>
        </p:blipFill>
        <p:spPr>
          <a:xfrm>
            <a:off x="982423" y="1213631"/>
            <a:ext cx="10055703" cy="5279244"/>
          </a:xfrm>
          <a:prstGeom prst="rect">
            <a:avLst/>
          </a:prstGeom>
          <a:ln>
            <a:solidFill>
              <a:schemeClr val="tx1"/>
            </a:solidFill>
          </a:ln>
        </p:spPr>
      </p:pic>
    </p:spTree>
    <p:extLst>
      <p:ext uri="{BB962C8B-B14F-4D97-AF65-F5344CB8AC3E}">
        <p14:creationId xmlns:p14="http://schemas.microsoft.com/office/powerpoint/2010/main" val="3287411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19772-A155-4098-9BD6-8C33B96978A4}"/>
              </a:ext>
            </a:extLst>
          </p:cNvPr>
          <p:cNvPicPr>
            <a:picLocks noChangeAspect="1"/>
          </p:cNvPicPr>
          <p:nvPr/>
        </p:nvPicPr>
        <p:blipFill>
          <a:blip r:embed="rId2"/>
          <a:stretch>
            <a:fillRect/>
          </a:stretch>
        </p:blipFill>
        <p:spPr>
          <a:xfrm>
            <a:off x="695915" y="649385"/>
            <a:ext cx="10543921" cy="5516745"/>
          </a:xfrm>
          <a:prstGeom prst="rect">
            <a:avLst/>
          </a:prstGeom>
          <a:ln>
            <a:solidFill>
              <a:schemeClr val="tx1"/>
            </a:solidFill>
          </a:ln>
        </p:spPr>
      </p:pic>
    </p:spTree>
    <p:extLst>
      <p:ext uri="{BB962C8B-B14F-4D97-AF65-F5344CB8AC3E}">
        <p14:creationId xmlns:p14="http://schemas.microsoft.com/office/powerpoint/2010/main" val="3590005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23B3-0C67-4CB5-BBA1-F50A3C69E4B8}"/>
              </a:ext>
            </a:extLst>
          </p:cNvPr>
          <p:cNvSpPr>
            <a:spLocks noGrp="1"/>
          </p:cNvSpPr>
          <p:nvPr>
            <p:ph type="title"/>
          </p:nvPr>
        </p:nvSpPr>
        <p:spPr/>
        <p:txBody>
          <a:bodyPr/>
          <a:lstStyle/>
          <a:p>
            <a:r>
              <a:rPr lang="en-US" sz="4400" b="1" i="0" u="none" strike="noStrike" dirty="0">
                <a:solidFill>
                  <a:srgbClr val="000000"/>
                </a:solidFill>
                <a:effectLst/>
                <a:latin typeface="Times New Roman" panose="02020603050405020304" pitchFamily="18" charset="0"/>
              </a:rPr>
              <a:t>SYNPOSIS </a:t>
            </a:r>
            <a:endParaRPr lang="en-US" dirty="0"/>
          </a:p>
        </p:txBody>
      </p:sp>
      <p:sp>
        <p:nvSpPr>
          <p:cNvPr id="3" name="Content Placeholder 2">
            <a:extLst>
              <a:ext uri="{FF2B5EF4-FFF2-40B4-BE49-F238E27FC236}">
                <a16:creationId xmlns:a16="http://schemas.microsoft.com/office/drawing/2014/main" id="{228A246E-D8BD-4DAF-A82E-D2B9D8ED377F}"/>
              </a:ext>
            </a:extLst>
          </p:cNvPr>
          <p:cNvSpPr>
            <a:spLocks noGrp="1"/>
          </p:cNvSpPr>
          <p:nvPr>
            <p:ph idx="1"/>
          </p:nvPr>
        </p:nvSpPr>
        <p:spPr>
          <a:xfrm>
            <a:off x="510139" y="1825625"/>
            <a:ext cx="10843661" cy="4351338"/>
          </a:xfrm>
        </p:spPr>
        <p:txBody>
          <a:bodyPr>
            <a:noAutofit/>
          </a:bodyPr>
          <a:lstStyle/>
          <a:p>
            <a:pPr algn="just">
              <a:lnSpc>
                <a:spcPct val="100000"/>
              </a:lnSpc>
              <a:spcBef>
                <a:spcPts val="0"/>
              </a:spcBef>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Our aim is to come up with a feasible solution for creating a schedule in a university department. We have taken up this problem since we are aware that it is a persistent problem in educational institutions. It helps to timetabling problem for a university or college</a:t>
            </a:r>
            <a:endParaRPr lang="en-US" sz="2400" i="0" u="none" strike="noStrike" dirty="0">
              <a:solidFill>
                <a:srgbClr val="000000"/>
              </a:solidFill>
              <a:latin typeface="Times New Roman" panose="02020603050405020304" pitchFamily="18" charset="0"/>
              <a:cs typeface="Times New Roman" panose="02020603050405020304" pitchFamily="18" charset="0"/>
            </a:endParaRPr>
          </a:p>
          <a:p>
            <a:pPr algn="just" rtl="0">
              <a:lnSpc>
                <a:spcPct val="100000"/>
              </a:lnSpc>
              <a:spcBef>
                <a:spcPts val="0"/>
              </a:spcBef>
              <a:spcAft>
                <a:spcPts val="0"/>
              </a:spcAft>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The Automated College Timetable Generator is a sophisticated system designed to simplify and optimize the scheduling process in educational institutions. It automatically creates efficient class schedules while accounting for instructor availability. It resolves scheduling conflicts and significantly reducing administrative burdens. The auction seeks to find a buyer for this innovative solution, offering an opportunity for colleges to enhance operational efficiency, minimize scheduling issues, and save time and resources.</a:t>
            </a:r>
            <a:endParaRPr lang="en-US" sz="2400" b="0" dirty="0">
              <a:effectLst/>
              <a:latin typeface="Times New Roman" panose="02020603050405020304" pitchFamily="18" charset="0"/>
              <a:cs typeface="Times New Roman" panose="02020603050405020304" pitchFamily="18" charset="0"/>
            </a:endParaRPr>
          </a:p>
          <a:p>
            <a:pPr marL="0" indent="0">
              <a:lnSpc>
                <a:spcPct val="170000"/>
              </a:lnSpc>
              <a:buNone/>
            </a:pP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271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F24A1-2349-4145-94CD-1023875267C8}"/>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GENERATE STAFF TIMETABLE </a:t>
            </a:r>
          </a:p>
        </p:txBody>
      </p:sp>
      <p:pic>
        <p:nvPicPr>
          <p:cNvPr id="4" name="Picture 3">
            <a:extLst>
              <a:ext uri="{FF2B5EF4-FFF2-40B4-BE49-F238E27FC236}">
                <a16:creationId xmlns:a16="http://schemas.microsoft.com/office/drawing/2014/main" id="{DEA0C6AB-E424-4D6A-968D-1C201652D414}"/>
              </a:ext>
            </a:extLst>
          </p:cNvPr>
          <p:cNvPicPr>
            <a:picLocks noChangeAspect="1"/>
          </p:cNvPicPr>
          <p:nvPr/>
        </p:nvPicPr>
        <p:blipFill>
          <a:blip r:embed="rId2"/>
          <a:stretch>
            <a:fillRect/>
          </a:stretch>
        </p:blipFill>
        <p:spPr>
          <a:xfrm>
            <a:off x="838200" y="1389604"/>
            <a:ext cx="10515600" cy="5215519"/>
          </a:xfrm>
          <a:prstGeom prst="rect">
            <a:avLst/>
          </a:prstGeom>
          <a:ln>
            <a:solidFill>
              <a:schemeClr val="tx1"/>
            </a:solidFill>
          </a:ln>
        </p:spPr>
      </p:pic>
    </p:spTree>
    <p:extLst>
      <p:ext uri="{BB962C8B-B14F-4D97-AF65-F5344CB8AC3E}">
        <p14:creationId xmlns:p14="http://schemas.microsoft.com/office/powerpoint/2010/main" val="514476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A9FF-F662-438C-96FF-2FE1EF3EF31A}"/>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GENERATE LAB TIMETABLE </a:t>
            </a:r>
          </a:p>
        </p:txBody>
      </p:sp>
      <p:pic>
        <p:nvPicPr>
          <p:cNvPr id="4" name="Picture 3">
            <a:extLst>
              <a:ext uri="{FF2B5EF4-FFF2-40B4-BE49-F238E27FC236}">
                <a16:creationId xmlns:a16="http://schemas.microsoft.com/office/drawing/2014/main" id="{985DDE7B-66D6-44AA-BA48-42679D106033}"/>
              </a:ext>
            </a:extLst>
          </p:cNvPr>
          <p:cNvPicPr>
            <a:picLocks noChangeAspect="1"/>
          </p:cNvPicPr>
          <p:nvPr/>
        </p:nvPicPr>
        <p:blipFill>
          <a:blip r:embed="rId2"/>
          <a:stretch>
            <a:fillRect/>
          </a:stretch>
        </p:blipFill>
        <p:spPr>
          <a:xfrm>
            <a:off x="485522" y="1309344"/>
            <a:ext cx="11077997" cy="5183531"/>
          </a:xfrm>
          <a:prstGeom prst="rect">
            <a:avLst/>
          </a:prstGeom>
          <a:ln>
            <a:solidFill>
              <a:schemeClr val="tx1"/>
            </a:solidFill>
          </a:ln>
        </p:spPr>
      </p:pic>
    </p:spTree>
    <p:extLst>
      <p:ext uri="{BB962C8B-B14F-4D97-AF65-F5344CB8AC3E}">
        <p14:creationId xmlns:p14="http://schemas.microsoft.com/office/powerpoint/2010/main" val="3996295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4AB8-7837-485B-A233-8C1D11BF6524}"/>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GENERATE CLASS TIMETABLE </a:t>
            </a:r>
          </a:p>
        </p:txBody>
      </p:sp>
      <p:pic>
        <p:nvPicPr>
          <p:cNvPr id="4" name="Picture 3">
            <a:extLst>
              <a:ext uri="{FF2B5EF4-FFF2-40B4-BE49-F238E27FC236}">
                <a16:creationId xmlns:a16="http://schemas.microsoft.com/office/drawing/2014/main" id="{44D85F2C-4110-4E98-AA23-2A96F478C380}"/>
              </a:ext>
            </a:extLst>
          </p:cNvPr>
          <p:cNvPicPr>
            <a:picLocks noChangeAspect="1"/>
          </p:cNvPicPr>
          <p:nvPr/>
        </p:nvPicPr>
        <p:blipFill>
          <a:blip r:embed="rId2"/>
          <a:stretch>
            <a:fillRect/>
          </a:stretch>
        </p:blipFill>
        <p:spPr>
          <a:xfrm>
            <a:off x="574534" y="1321177"/>
            <a:ext cx="10779266" cy="5073553"/>
          </a:xfrm>
          <a:prstGeom prst="rect">
            <a:avLst/>
          </a:prstGeom>
          <a:ln>
            <a:solidFill>
              <a:schemeClr val="tx1"/>
            </a:solidFill>
          </a:ln>
        </p:spPr>
      </p:pic>
    </p:spTree>
    <p:extLst>
      <p:ext uri="{BB962C8B-B14F-4D97-AF65-F5344CB8AC3E}">
        <p14:creationId xmlns:p14="http://schemas.microsoft.com/office/powerpoint/2010/main" val="1338479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4709A-93AC-4338-AE3F-4F68BB1E6D52}"/>
              </a:ext>
            </a:extLst>
          </p:cNvPr>
          <p:cNvSpPr>
            <a:spLocks noGrp="1"/>
          </p:cNvSpPr>
          <p:nvPr>
            <p:ph type="title"/>
          </p:nvPr>
        </p:nvSpPr>
        <p:spPr>
          <a:xfrm>
            <a:off x="1069207" y="2766218"/>
            <a:ext cx="10515600" cy="1325563"/>
          </a:xfrm>
        </p:spPr>
        <p:txBody>
          <a:bodyPr/>
          <a:lstStyle/>
          <a:p>
            <a:pPr algn="ctr"/>
            <a:r>
              <a:rPr lang="en-US" sz="4000" b="1"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122670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F4DD-A1C0-41CB-9245-103029461A29}"/>
              </a:ext>
            </a:extLst>
          </p:cNvPr>
          <p:cNvSpPr>
            <a:spLocks noGrp="1"/>
          </p:cNvSpPr>
          <p:nvPr>
            <p:ph type="title"/>
          </p:nvPr>
        </p:nvSpPr>
        <p:spPr>
          <a:xfrm>
            <a:off x="838200" y="365125"/>
            <a:ext cx="10515600" cy="1550302"/>
          </a:xfrm>
        </p:spPr>
        <p:txBody>
          <a:bodyPr/>
          <a:lstStyle/>
          <a:p>
            <a:r>
              <a:rPr lang="en-US" b="1" dirty="0">
                <a:latin typeface="Times New Roman" panose="02020603050405020304" pitchFamily="18" charset="0"/>
                <a:cs typeface="Times New Roman" panose="02020603050405020304" pitchFamily="18" charset="0"/>
              </a:rPr>
              <a:t>SOFTWARE</a:t>
            </a:r>
            <a:r>
              <a:rPr lang="en-US" dirty="0"/>
              <a:t> </a:t>
            </a:r>
            <a:r>
              <a:rPr lang="en-US" b="1" dirty="0">
                <a:latin typeface="Times New Roman" panose="02020603050405020304" pitchFamily="18" charset="0"/>
                <a:cs typeface="Times New Roman" panose="02020603050405020304" pitchFamily="18" charset="0"/>
              </a:rPr>
              <a:t>REQUIRED</a:t>
            </a:r>
            <a:r>
              <a:rPr lang="en-US" dirty="0"/>
              <a:t> </a:t>
            </a:r>
          </a:p>
        </p:txBody>
      </p:sp>
      <p:sp>
        <p:nvSpPr>
          <p:cNvPr id="3" name="Content Placeholder 2">
            <a:extLst>
              <a:ext uri="{FF2B5EF4-FFF2-40B4-BE49-F238E27FC236}">
                <a16:creationId xmlns:a16="http://schemas.microsoft.com/office/drawing/2014/main" id="{C2B1590E-19C7-413E-B755-473BC23CB06C}"/>
              </a:ext>
            </a:extLst>
          </p:cNvPr>
          <p:cNvSpPr>
            <a:spLocks noGrp="1"/>
          </p:cNvSpPr>
          <p:nvPr>
            <p:ph idx="1"/>
          </p:nvPr>
        </p:nvSpPr>
        <p:spPr/>
        <p:txBody>
          <a:bodyPr>
            <a:normAutofit/>
          </a:bodyPr>
          <a:lstStyle/>
          <a:p>
            <a:pPr algn="just">
              <a:lnSpc>
                <a:spcPct val="150000"/>
              </a:lnSpc>
              <a:spcBef>
                <a:spcPts val="0"/>
              </a:spcBef>
            </a:pPr>
            <a:r>
              <a:rPr lang="en-US" b="1" i="0" u="none" strike="noStrike" dirty="0">
                <a:solidFill>
                  <a:srgbClr val="000000"/>
                </a:solidFill>
                <a:effectLst/>
                <a:latin typeface="Times New Roman" panose="02020603050405020304" pitchFamily="18" charset="0"/>
                <a:cs typeface="Times New Roman" panose="02020603050405020304" pitchFamily="18" charset="0"/>
              </a:rPr>
              <a:t>Programming Language</a:t>
            </a:r>
            <a:r>
              <a:rPr lang="en-US" b="0" i="0" u="none" strike="noStrike" dirty="0">
                <a:solidFill>
                  <a:srgbClr val="000000"/>
                </a:solidFill>
                <a:effectLst/>
                <a:latin typeface="Times New Roman" panose="02020603050405020304" pitchFamily="18" charset="0"/>
                <a:cs typeface="Times New Roman" panose="02020603050405020304" pitchFamily="18" charset="0"/>
              </a:rPr>
              <a:t> </a:t>
            </a:r>
            <a:r>
              <a:rPr lang="en-US" b="1" i="0" u="none" strike="noStrike" dirty="0">
                <a:solidFill>
                  <a:srgbClr val="000000"/>
                </a:solidFill>
                <a:effectLst/>
                <a:latin typeface="Times New Roman" panose="02020603050405020304" pitchFamily="18" charset="0"/>
                <a:cs typeface="Times New Roman" panose="02020603050405020304" pitchFamily="18" charset="0"/>
              </a:rPr>
              <a:t> :</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Python </a:t>
            </a:r>
            <a:endParaRPr lang="en-US" sz="2000" b="0" dirty="0">
              <a:effectLst/>
              <a:latin typeface="Times New Roman" panose="02020603050405020304" pitchFamily="18" charset="0"/>
              <a:cs typeface="Times New Roman" panose="02020603050405020304" pitchFamily="18" charset="0"/>
            </a:endParaRPr>
          </a:p>
          <a:p>
            <a:pPr algn="just">
              <a:lnSpc>
                <a:spcPct val="150000"/>
              </a:lnSpc>
              <a:spcBef>
                <a:spcPts val="0"/>
              </a:spcBef>
            </a:pPr>
            <a:r>
              <a:rPr lang="en-US" b="1" dirty="0">
                <a:solidFill>
                  <a:srgbClr val="000000"/>
                </a:solidFill>
                <a:latin typeface="Times New Roman" panose="02020603050405020304" pitchFamily="18" charset="0"/>
                <a:cs typeface="Times New Roman" panose="02020603050405020304" pitchFamily="18" charset="0"/>
              </a:rPr>
              <a:t>Frontend </a:t>
            </a:r>
            <a:r>
              <a:rPr lang="en-US" sz="2000" dirty="0">
                <a:solidFill>
                  <a:srgbClr val="000000"/>
                </a:solidFill>
                <a:latin typeface="Times New Roman" panose="02020603050405020304" pitchFamily="18" charset="0"/>
                <a:cs typeface="Times New Roman" panose="02020603050405020304" pitchFamily="18" charset="0"/>
              </a:rPr>
              <a:t>: HTML/CSS for basic web page structure and styling, JavaScript for </a:t>
            </a:r>
          </a:p>
          <a:p>
            <a:pPr marL="0" indent="0" algn="just">
              <a:lnSpc>
                <a:spcPct val="150000"/>
              </a:lnSpc>
              <a:spcBef>
                <a:spcPts val="0"/>
              </a:spcBef>
              <a:buNone/>
            </a:pPr>
            <a:r>
              <a:rPr lang="en-US" sz="2000" dirty="0">
                <a:solidFill>
                  <a:srgbClr val="000000"/>
                </a:solidFill>
                <a:latin typeface="Times New Roman" panose="02020603050405020304" pitchFamily="18" charset="0"/>
                <a:cs typeface="Times New Roman" panose="02020603050405020304" pitchFamily="18" charset="0"/>
              </a:rPr>
              <a:t>    interactive elements.</a:t>
            </a:r>
          </a:p>
          <a:p>
            <a:pPr algn="just" rtl="0">
              <a:lnSpc>
                <a:spcPct val="150000"/>
              </a:lnSpc>
              <a:spcBef>
                <a:spcPts val="0"/>
              </a:spcBef>
              <a:spcAft>
                <a:spcPts val="0"/>
              </a:spcAft>
            </a:pPr>
            <a:r>
              <a:rPr lang="en-US" b="1" dirty="0">
                <a:solidFill>
                  <a:srgbClr val="000000"/>
                </a:solidFill>
                <a:latin typeface="Times New Roman" panose="02020603050405020304" pitchFamily="18" charset="0"/>
                <a:cs typeface="Times New Roman" panose="02020603050405020304" pitchFamily="18" charset="0"/>
              </a:rPr>
              <a:t>Backend</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b="1" dirty="0">
                <a:solidFill>
                  <a:srgbClr val="000000"/>
                </a:solidFill>
                <a:latin typeface="Times New Roman" panose="02020603050405020304" pitchFamily="18" charset="0"/>
                <a:cs typeface="Times New Roman" panose="02020603050405020304" pitchFamily="18" charset="0"/>
              </a:rPr>
              <a:t> : </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DB browser(SQLite)</a:t>
            </a:r>
          </a:p>
          <a:p>
            <a:pPr algn="just">
              <a:lnSpc>
                <a:spcPct val="150000"/>
              </a:lnSpc>
              <a:spcBef>
                <a:spcPts val="0"/>
              </a:spcBef>
            </a:pPr>
            <a:r>
              <a:rPr lang="en-US" b="1" dirty="0">
                <a:solidFill>
                  <a:srgbClr val="000000"/>
                </a:solidFill>
                <a:latin typeface="Times New Roman" panose="02020603050405020304" pitchFamily="18" charset="0"/>
                <a:cs typeface="Times New Roman" panose="02020603050405020304" pitchFamily="18" charset="0"/>
              </a:rPr>
              <a:t>Framework  : </a:t>
            </a:r>
            <a:r>
              <a:rPr lang="en-US" sz="2000" dirty="0">
                <a:solidFill>
                  <a:srgbClr val="000000"/>
                </a:solidFill>
                <a:latin typeface="Times New Roman" panose="02020603050405020304" pitchFamily="18" charset="0"/>
                <a:cs typeface="Times New Roman" panose="02020603050405020304" pitchFamily="18" charset="0"/>
              </a:rPr>
              <a:t>flask</a:t>
            </a:r>
          </a:p>
          <a:p>
            <a:pPr marL="0" indent="0">
              <a:lnSpc>
                <a:spcPct val="150000"/>
              </a:lnSpc>
              <a:buNone/>
            </a:pP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6602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87BC-18CF-420A-A3E3-6DFA1CB8B55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FLOWCHART</a:t>
            </a:r>
          </a:p>
        </p:txBody>
      </p:sp>
      <p:pic>
        <p:nvPicPr>
          <p:cNvPr id="5" name="Content Placeholder 4">
            <a:extLst>
              <a:ext uri="{FF2B5EF4-FFF2-40B4-BE49-F238E27FC236}">
                <a16:creationId xmlns:a16="http://schemas.microsoft.com/office/drawing/2014/main" id="{16B2ED02-631E-4A30-B072-2D186B000E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019" y="1482292"/>
            <a:ext cx="10866922" cy="4899258"/>
          </a:xfrm>
        </p:spPr>
      </p:pic>
    </p:spTree>
    <p:extLst>
      <p:ext uri="{BB962C8B-B14F-4D97-AF65-F5344CB8AC3E}">
        <p14:creationId xmlns:p14="http://schemas.microsoft.com/office/powerpoint/2010/main" val="512602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2FA9-CC20-4FD5-9521-E0CD97F40087}"/>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Why Use Automatic Timetable Generation?</a:t>
            </a:r>
            <a:endParaRPr lang="en-US" sz="3200" dirty="0"/>
          </a:p>
        </p:txBody>
      </p:sp>
      <p:sp>
        <p:nvSpPr>
          <p:cNvPr id="3" name="Content Placeholder 2">
            <a:extLst>
              <a:ext uri="{FF2B5EF4-FFF2-40B4-BE49-F238E27FC236}">
                <a16:creationId xmlns:a16="http://schemas.microsoft.com/office/drawing/2014/main" id="{3D7697C2-6D34-4187-A8DF-8D545EB8D2CE}"/>
              </a:ext>
            </a:extLst>
          </p:cNvPr>
          <p:cNvSpPr>
            <a:spLocks noGrp="1"/>
          </p:cNvSpPr>
          <p:nvPr>
            <p:ph idx="1"/>
          </p:nvPr>
        </p:nvSpPr>
        <p:spPr/>
        <p:txBody>
          <a:bodyPr>
            <a:normAutofit/>
          </a:bodyPr>
          <a:lstStyle/>
          <a:p>
            <a:pPr>
              <a:lnSpc>
                <a:spcPct val="100000"/>
              </a:lnSpc>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Handles Constraints Efficiently</a:t>
            </a:r>
            <a:r>
              <a:rPr lang="en-US" sz="2800" dirty="0">
                <a:latin typeface="Times New Roman" panose="02020603050405020304" pitchFamily="18" charset="0"/>
                <a:cs typeface="Times New Roman" panose="02020603050405020304" pitchFamily="18" charset="0"/>
              </a:rPr>
              <a:t> – Ensures that teachers, classrooms, and subjects do not overlap.</a:t>
            </a: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Optimizes Scheduling</a:t>
            </a:r>
            <a:r>
              <a:rPr lang="en-US" sz="2800" dirty="0">
                <a:latin typeface="Times New Roman" panose="02020603050405020304" pitchFamily="18" charset="0"/>
                <a:cs typeface="Times New Roman" panose="02020603050405020304" pitchFamily="18" charset="0"/>
              </a:rPr>
              <a:t> – Finds the most balanced and conflict-free timetable.</a:t>
            </a: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800" b="1" dirty="0">
                <a:latin typeface="Times New Roman" panose="02020603050405020304" pitchFamily="18" charset="0"/>
                <a:cs typeface="Times New Roman" panose="02020603050405020304" pitchFamily="18" charset="0"/>
              </a:rPr>
              <a:t>Scalable</a:t>
            </a:r>
            <a:r>
              <a:rPr lang="en-US" sz="2800" dirty="0">
                <a:latin typeface="Times New Roman" panose="02020603050405020304" pitchFamily="18" charset="0"/>
                <a:cs typeface="Times New Roman" panose="02020603050405020304" pitchFamily="18" charset="0"/>
              </a:rPr>
              <a:t> – Can be applied to large datasets (e.g., university timetables).</a:t>
            </a: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sz="2800" b="1" dirty="0">
                <a:latin typeface="Times New Roman" panose="02020603050405020304" pitchFamily="18" charset="0"/>
                <a:cs typeface="Times New Roman" panose="02020603050405020304" pitchFamily="18" charset="0"/>
              </a:rPr>
              <a:t>Fast Convergence</a:t>
            </a:r>
            <a:r>
              <a:rPr lang="en-US" sz="2800" dirty="0">
                <a:latin typeface="Times New Roman" panose="02020603050405020304" pitchFamily="18" charset="0"/>
                <a:cs typeface="Times New Roman" panose="02020603050405020304" pitchFamily="18" charset="0"/>
              </a:rPr>
              <a:t> – Produces good results in a reasonable amount of time.</a:t>
            </a:r>
          </a:p>
          <a:p>
            <a:endParaRPr lang="en-US" dirty="0"/>
          </a:p>
        </p:txBody>
      </p:sp>
    </p:spTree>
    <p:extLst>
      <p:ext uri="{BB962C8B-B14F-4D97-AF65-F5344CB8AC3E}">
        <p14:creationId xmlns:p14="http://schemas.microsoft.com/office/powerpoint/2010/main" val="2192064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6F0-C15A-4CF7-95FD-4041206891D6}"/>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Existing System: Manual Timetable Scheduling</a:t>
            </a:r>
            <a:br>
              <a:rPr lang="en-US" b="1" dirty="0"/>
            </a:br>
            <a:endParaRPr lang="en-US" dirty="0"/>
          </a:p>
        </p:txBody>
      </p:sp>
      <p:sp>
        <p:nvSpPr>
          <p:cNvPr id="3" name="Content Placeholder 2">
            <a:extLst>
              <a:ext uri="{FF2B5EF4-FFF2-40B4-BE49-F238E27FC236}">
                <a16:creationId xmlns:a16="http://schemas.microsoft.com/office/drawing/2014/main" id="{3CB7B258-252A-47F7-9F10-3C07BEB1A991}"/>
              </a:ext>
            </a:extLst>
          </p:cNvPr>
          <p:cNvSpPr>
            <a:spLocks noGrp="1"/>
          </p:cNvSpPr>
          <p:nvPr>
            <p:ph idx="1"/>
          </p:nvPr>
        </p:nvSpPr>
        <p:spPr/>
        <p:txBody>
          <a:bodyPr>
            <a:normAutofit/>
          </a:bodyPr>
          <a:lstStyle/>
          <a:p>
            <a:pPr>
              <a:lnSpc>
                <a:spcPct val="10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 many institutions, timetables are created </a:t>
            </a:r>
            <a:r>
              <a:rPr lang="en-US" sz="3200" b="1" dirty="0">
                <a:latin typeface="Times New Roman" panose="02020603050405020304" pitchFamily="18" charset="0"/>
                <a:cs typeface="Times New Roman" panose="02020603050405020304" pitchFamily="18" charset="0"/>
              </a:rPr>
              <a:t>manually</a:t>
            </a:r>
            <a:r>
              <a:rPr lang="en-US" sz="3200" dirty="0">
                <a:latin typeface="Times New Roman" panose="02020603050405020304" pitchFamily="18" charset="0"/>
                <a:cs typeface="Times New Roman" panose="02020603050405020304" pitchFamily="18" charset="0"/>
              </a:rPr>
              <a:t> using spreadsheets or whiteboards.</a:t>
            </a:r>
          </a:p>
          <a:p>
            <a:pPr>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Administrators or faculty members allocate classes based on </a:t>
            </a:r>
            <a:r>
              <a:rPr lang="en-US" sz="3200" b="1" dirty="0">
                <a:latin typeface="Times New Roman" panose="02020603050405020304" pitchFamily="18" charset="0"/>
                <a:cs typeface="Times New Roman" panose="02020603050405020304" pitchFamily="18" charset="0"/>
              </a:rPr>
              <a:t>availability</a:t>
            </a:r>
            <a:r>
              <a:rPr lang="en-US" sz="3200" dirty="0">
                <a:latin typeface="Times New Roman" panose="02020603050405020304" pitchFamily="18" charset="0"/>
                <a:cs typeface="Times New Roman" panose="02020603050405020304" pitchFamily="18" charset="0"/>
              </a:rPr>
              <a:t> and </a:t>
            </a:r>
            <a:r>
              <a:rPr lang="en-US" sz="3200" b="1" dirty="0">
                <a:latin typeface="Times New Roman" panose="02020603050405020304" pitchFamily="18" charset="0"/>
                <a:cs typeface="Times New Roman" panose="02020603050405020304" pitchFamily="18" charset="0"/>
              </a:rPr>
              <a:t>preferences</a:t>
            </a:r>
            <a:r>
              <a:rPr lang="en-US" sz="3200" dirty="0">
                <a:latin typeface="Times New Roman" panose="02020603050405020304" pitchFamily="18" charset="0"/>
                <a:cs typeface="Times New Roman" panose="02020603050405020304" pitchFamily="18" charset="0"/>
              </a:rPr>
              <a:t>.</a:t>
            </a:r>
          </a:p>
          <a:p>
            <a:pPr>
              <a:lnSpc>
                <a:spcPct val="10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Conflicts (e.g., double-booking of teachers, room clashes) are resolved </a:t>
            </a:r>
            <a:r>
              <a:rPr lang="en-US" sz="3200" b="1" dirty="0">
                <a:latin typeface="Times New Roman" panose="02020603050405020304" pitchFamily="18" charset="0"/>
                <a:cs typeface="Times New Roman" panose="02020603050405020304" pitchFamily="18" charset="0"/>
              </a:rPr>
              <a:t>manually</a:t>
            </a:r>
            <a:r>
              <a:rPr lang="en-US" sz="3200" dirty="0"/>
              <a:t>.</a:t>
            </a:r>
          </a:p>
          <a:p>
            <a:endParaRPr lang="en-US" dirty="0"/>
          </a:p>
        </p:txBody>
      </p:sp>
    </p:spTree>
    <p:extLst>
      <p:ext uri="{BB962C8B-B14F-4D97-AF65-F5344CB8AC3E}">
        <p14:creationId xmlns:p14="http://schemas.microsoft.com/office/powerpoint/2010/main" val="1131900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AF75-FAD6-4EC7-84E7-53B7ABD8DB76}"/>
              </a:ext>
            </a:extLst>
          </p:cNvPr>
          <p:cNvSpPr>
            <a:spLocks noGrp="1"/>
          </p:cNvSpPr>
          <p:nvPr>
            <p:ph type="title"/>
          </p:nvPr>
        </p:nvSpPr>
        <p:spPr>
          <a:xfrm>
            <a:off x="838200" y="365125"/>
            <a:ext cx="10515600" cy="992037"/>
          </a:xfrm>
        </p:spPr>
        <p:txBody>
          <a:bodyPr>
            <a:normAutofit fontScale="90000"/>
          </a:bodyPr>
          <a:lstStyle/>
          <a:p>
            <a:r>
              <a:rPr lang="en-US" b="1" dirty="0">
                <a:latin typeface="Times New Roman" panose="02020603050405020304" pitchFamily="18" charset="0"/>
                <a:cs typeface="Times New Roman" panose="02020603050405020304" pitchFamily="18" charset="0"/>
              </a:rPr>
              <a:t>Solution</a:t>
            </a:r>
            <a:br>
              <a:rPr lang="en-US" b="1" dirty="0"/>
            </a:br>
            <a:endParaRPr lang="en-US" dirty="0"/>
          </a:p>
        </p:txBody>
      </p:sp>
      <p:sp>
        <p:nvSpPr>
          <p:cNvPr id="3" name="Content Placeholder 2">
            <a:extLst>
              <a:ext uri="{FF2B5EF4-FFF2-40B4-BE49-F238E27FC236}">
                <a16:creationId xmlns:a16="http://schemas.microsoft.com/office/drawing/2014/main" id="{DF860B57-1C13-451F-81C4-92E5B3FA2D27}"/>
              </a:ext>
            </a:extLst>
          </p:cNvPr>
          <p:cNvSpPr>
            <a:spLocks noGrp="1"/>
          </p:cNvSpPr>
          <p:nvPr>
            <p:ph idx="1"/>
          </p:nvPr>
        </p:nvSpPr>
        <p:spPr>
          <a:xfrm>
            <a:off x="838200" y="1357162"/>
            <a:ext cx="10515600" cy="4819801"/>
          </a:xfrm>
        </p:spPr>
        <p:txBody>
          <a:bodyPr>
            <a:normAutofit fontScale="92500"/>
          </a:bodyPr>
          <a:lstStyle/>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Fast &amp; Efficient</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Uses algorithms to generate schedules in minutes instead of hours/days</a:t>
            </a:r>
          </a:p>
          <a:p>
            <a:pPr>
              <a:lnSpc>
                <a:spcPct val="10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Error-Free Scheduling</a:t>
            </a:r>
            <a:r>
              <a:rPr lang="en-US" dirty="0">
                <a:latin typeface="Times New Roman" panose="02020603050405020304" pitchFamily="18" charset="0"/>
                <a:cs typeface="Times New Roman" panose="02020603050405020304" pitchFamily="18" charset="0"/>
              </a:rPr>
              <a:t> :</a:t>
            </a:r>
          </a:p>
          <a:p>
            <a:pPr marL="0" indent="0">
              <a:lnSpc>
                <a:spcPct val="100000"/>
              </a:lnSpc>
              <a:buNone/>
            </a:pPr>
            <a:r>
              <a:rPr lang="en-US" dirty="0">
                <a:latin typeface="Times New Roman" panose="02020603050405020304" pitchFamily="18" charset="0"/>
                <a:cs typeface="Times New Roman" panose="02020603050405020304" pitchFamily="18" charset="0"/>
              </a:rPr>
              <a:t>Automatically checks for </a:t>
            </a:r>
            <a:r>
              <a:rPr lang="en-US" b="1" dirty="0">
                <a:latin typeface="Times New Roman" panose="02020603050405020304" pitchFamily="18" charset="0"/>
                <a:cs typeface="Times New Roman" panose="02020603050405020304" pitchFamily="18" charset="0"/>
              </a:rPr>
              <a:t>conflicts</a:t>
            </a:r>
            <a:r>
              <a:rPr lang="en-US" dirty="0">
                <a:latin typeface="Times New Roman" panose="02020603050405020304" pitchFamily="18" charset="0"/>
                <a:cs typeface="Times New Roman" panose="02020603050405020304" pitchFamily="18" charset="0"/>
              </a:rPr>
              <a:t>, like double-booking of rooms or teachers.</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Better Resource Allocation</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Ensures proper utilization of available </a:t>
            </a:r>
            <a:r>
              <a:rPr lang="en-US" b="1" dirty="0">
                <a:latin typeface="Times New Roman" panose="02020603050405020304" pitchFamily="18" charset="0"/>
                <a:cs typeface="Times New Roman" panose="02020603050405020304" pitchFamily="18" charset="0"/>
              </a:rPr>
              <a:t>faculty ,classroom and time slots</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User-Friendly Interface</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Allows administrators and teachers to easily </a:t>
            </a:r>
            <a:r>
              <a:rPr lang="en-US" b="1" dirty="0">
                <a:latin typeface="Times New Roman" panose="02020603050405020304" pitchFamily="18" charset="0"/>
                <a:cs typeface="Times New Roman" panose="02020603050405020304" pitchFamily="18" charset="0"/>
              </a:rPr>
              <a:t>input data and generate schedules</a:t>
            </a:r>
            <a:r>
              <a:rPr lang="en-US"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525780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0037-C09F-41B8-9855-F4CEEEB3C4C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HOME PAGE </a:t>
            </a:r>
          </a:p>
        </p:txBody>
      </p:sp>
      <p:pic>
        <p:nvPicPr>
          <p:cNvPr id="5" name="Content Placeholder 4">
            <a:extLst>
              <a:ext uri="{FF2B5EF4-FFF2-40B4-BE49-F238E27FC236}">
                <a16:creationId xmlns:a16="http://schemas.microsoft.com/office/drawing/2014/main" id="{1D65EBFF-ADB1-4044-9C1F-A4EACB1209C8}"/>
              </a:ext>
            </a:extLst>
          </p:cNvPr>
          <p:cNvPicPr>
            <a:picLocks noGrp="1" noChangeAspect="1"/>
          </p:cNvPicPr>
          <p:nvPr>
            <p:ph idx="1"/>
          </p:nvPr>
        </p:nvPicPr>
        <p:blipFill>
          <a:blip r:embed="rId2"/>
          <a:stretch>
            <a:fillRect/>
          </a:stretch>
        </p:blipFill>
        <p:spPr>
          <a:xfrm>
            <a:off x="870568" y="1365254"/>
            <a:ext cx="10336731" cy="5005137"/>
          </a:xfrm>
          <a:ln>
            <a:solidFill>
              <a:schemeClr val="tx1">
                <a:lumMod val="95000"/>
                <a:lumOff val="5000"/>
              </a:schemeClr>
            </a:solidFill>
          </a:ln>
        </p:spPr>
      </p:pic>
    </p:spTree>
    <p:extLst>
      <p:ext uri="{BB962C8B-B14F-4D97-AF65-F5344CB8AC3E}">
        <p14:creationId xmlns:p14="http://schemas.microsoft.com/office/powerpoint/2010/main" val="42492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31</TotalTime>
  <Words>553</Words>
  <Application>Microsoft Office PowerPoint</Application>
  <PresentationFormat>Widescreen</PresentationFormat>
  <Paragraphs>71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Courier New</vt:lpstr>
      <vt:lpstr>Times New Roman</vt:lpstr>
      <vt:lpstr>Wingdings</vt:lpstr>
      <vt:lpstr>Office Theme</vt:lpstr>
      <vt:lpstr>M.S.P.V.L POLYTECHNIC COLLEGE  EXPO VIST : 09.04.2025</vt:lpstr>
      <vt:lpstr>PowerPoint Presentation</vt:lpstr>
      <vt:lpstr>SYNPOSIS </vt:lpstr>
      <vt:lpstr>SOFTWARE REQUIRED </vt:lpstr>
      <vt:lpstr>FLOWCHART</vt:lpstr>
      <vt:lpstr>Why Use Automatic Timetable Generation?</vt:lpstr>
      <vt:lpstr>Existing System: Manual Timetable Scheduling </vt:lpstr>
      <vt:lpstr>Solution </vt:lpstr>
      <vt:lpstr>HOME PAGE </vt:lpstr>
      <vt:lpstr>SIGN UP PAGE</vt:lpstr>
      <vt:lpstr>LOGIN PAGE</vt:lpstr>
      <vt:lpstr>UPDATE PASSWORD  </vt:lpstr>
      <vt:lpstr>STEPS TO GENERATE TIMETABLE </vt:lpstr>
      <vt:lpstr>MAIN DASHBOARD</vt:lpstr>
      <vt:lpstr>PowerPoint Presentation</vt:lpstr>
      <vt:lpstr>ADD SUBJECT </vt:lpstr>
      <vt:lpstr>PowerPoint Presentation</vt:lpstr>
      <vt:lpstr>Subject details Stored In Database</vt:lpstr>
      <vt:lpstr>PowerPoint Presentation</vt:lpstr>
      <vt:lpstr>STAFF DETAILS</vt:lpstr>
      <vt:lpstr>PowerPoint Presentation</vt:lpstr>
      <vt:lpstr>PowerPoint Presentation</vt:lpstr>
      <vt:lpstr>PowerPoint Presentation</vt:lpstr>
      <vt:lpstr>Staff Data Stored In Database</vt:lpstr>
      <vt:lpstr>ADD CLASSLIST</vt:lpstr>
      <vt:lpstr>PowerPoint Presentation</vt:lpstr>
      <vt:lpstr>PowerPoint Presentation</vt:lpstr>
      <vt:lpstr>Classroom And Lab Details Stored In Database</vt:lpstr>
      <vt:lpstr>PowerPoint Presentation</vt:lpstr>
      <vt:lpstr>GENERATE STAFF TIMETABLE </vt:lpstr>
      <vt:lpstr>GENERATE LAB TIMETABLE </vt:lpstr>
      <vt:lpstr>GENERATE CLASS TIMETABLE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M.S.P.V.L POLYTECHNIC COLLEGE  EXPO VIST : 09.04.2025</dc:title>
  <dc:creator>Md</dc:creator>
  <cp:lastModifiedBy>Md</cp:lastModifiedBy>
  <cp:revision>1</cp:revision>
  <dcterms:created xsi:type="dcterms:W3CDTF">2025-04-09T01:14:08Z</dcterms:created>
  <dcterms:modified xsi:type="dcterms:W3CDTF">2025-04-09T01:45:58Z</dcterms:modified>
</cp:coreProperties>
</file>